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ppt/theme/themeOverride14.xml" ContentType="application/vnd.openxmlformats-officedocument.themeOverride+xml"/>
  <Override PartName="/ppt/theme/themeOverride15.xml" ContentType="application/vnd.openxmlformats-officedocument.themeOverride+xml"/>
  <Override PartName="/ppt/theme/themeOverride16.xml" ContentType="application/vnd.openxmlformats-officedocument.themeOverrid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theme/themeOverride17.xml" ContentType="application/vnd.openxmlformats-officedocument.themeOverrid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heme/themeOverride18.xml" ContentType="application/vnd.openxmlformats-officedocument.themeOverr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theme/themeOverride19.xml" ContentType="application/vnd.openxmlformats-officedocument.themeOverride+xml"/>
  <Override PartName="/ppt/notesSlides/notesSlide27.xml" ContentType="application/vnd.openxmlformats-officedocument.presentationml.notesSlide+xml"/>
  <Override PartName="/ppt/theme/themeOverride20.xml" ContentType="application/vnd.openxmlformats-officedocument.themeOverride+xml"/>
  <Override PartName="/ppt/notesSlides/notesSlide28.xml" ContentType="application/vnd.openxmlformats-officedocument.presentationml.notesSlide+xml"/>
  <Override PartName="/ppt/theme/themeOverride21.xml" ContentType="application/vnd.openxmlformats-officedocument.themeOverride+xml"/>
  <Override PartName="/ppt/notesSlides/notesSlide29.xml" ContentType="application/vnd.openxmlformats-officedocument.presentationml.notesSlide+xml"/>
  <Override PartName="/ppt/theme/themeOverride22.xml" ContentType="application/vnd.openxmlformats-officedocument.themeOverride+xml"/>
  <Override PartName="/ppt/notesSlides/notesSlide30.xml" ContentType="application/vnd.openxmlformats-officedocument.presentationml.notesSlide+xml"/>
  <Override PartName="/ppt/theme/themeOverride23.xml" ContentType="application/vnd.openxmlformats-officedocument.themeOverride+xml"/>
  <Override PartName="/ppt/notesSlides/notesSlide31.xml" ContentType="application/vnd.openxmlformats-officedocument.presentationml.notesSlide+xml"/>
  <Override PartName="/ppt/theme/themeOverride24.xml" ContentType="application/vnd.openxmlformats-officedocument.themeOverride+xml"/>
  <Override PartName="/ppt/notesSlides/notesSlide32.xml" ContentType="application/vnd.openxmlformats-officedocument.presentationml.notesSlide+xml"/>
  <Override PartName="/ppt/theme/themeOverride25.xml" ContentType="application/vnd.openxmlformats-officedocument.themeOverride+xml"/>
  <Override PartName="/ppt/notesSlides/notesSlide33.xml" ContentType="application/vnd.openxmlformats-officedocument.presentationml.notesSlide+xml"/>
  <Override PartName="/ppt/theme/themeOverride26.xml" ContentType="application/vnd.openxmlformats-officedocument.themeOverride+xml"/>
  <Override PartName="/ppt/notesSlides/notesSlide34.xml" ContentType="application/vnd.openxmlformats-officedocument.presentationml.notesSlide+xml"/>
  <Override PartName="/ppt/theme/themeOverride27.xml" ContentType="application/vnd.openxmlformats-officedocument.themeOverride+xml"/>
  <Override PartName="/ppt/notesSlides/notesSlide35.xml" ContentType="application/vnd.openxmlformats-officedocument.presentationml.notesSlide+xml"/>
  <Override PartName="/ppt/theme/themeOverride28.xml" ContentType="application/vnd.openxmlformats-officedocument.themeOverride+xml"/>
  <Override PartName="/ppt/notesSlides/notesSlide36.xml" ContentType="application/vnd.openxmlformats-officedocument.presentationml.notesSlide+xml"/>
  <Override PartName="/ppt/theme/themeOverride29.xml" ContentType="application/vnd.openxmlformats-officedocument.themeOverr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4817" r:id="rId1"/>
    <p:sldMasterId id="2147484837" r:id="rId2"/>
  </p:sldMasterIdLst>
  <p:notesMasterIdLst>
    <p:notesMasterId r:id="rId43"/>
  </p:notesMasterIdLst>
  <p:handoutMasterIdLst>
    <p:handoutMasterId r:id="rId44"/>
  </p:handoutMasterIdLst>
  <p:sldIdLst>
    <p:sldId id="1878" r:id="rId3"/>
    <p:sldId id="2076137240" r:id="rId4"/>
    <p:sldId id="1879" r:id="rId5"/>
    <p:sldId id="4610" r:id="rId6"/>
    <p:sldId id="4371" r:id="rId7"/>
    <p:sldId id="1883" r:id="rId8"/>
    <p:sldId id="2076137245" r:id="rId9"/>
    <p:sldId id="2076137253" r:id="rId10"/>
    <p:sldId id="1908" r:id="rId11"/>
    <p:sldId id="2076137244" r:id="rId12"/>
    <p:sldId id="2076137246" r:id="rId13"/>
    <p:sldId id="2076137243" r:id="rId14"/>
    <p:sldId id="2076137241" r:id="rId15"/>
    <p:sldId id="1910" r:id="rId16"/>
    <p:sldId id="1911" r:id="rId17"/>
    <p:sldId id="2076137248" r:id="rId18"/>
    <p:sldId id="11829" r:id="rId19"/>
    <p:sldId id="11834" r:id="rId20"/>
    <p:sldId id="2076137254" r:id="rId21"/>
    <p:sldId id="11841" r:id="rId22"/>
    <p:sldId id="2076137249" r:id="rId23"/>
    <p:sldId id="2076137250" r:id="rId24"/>
    <p:sldId id="2076137251" r:id="rId25"/>
    <p:sldId id="2076137252" r:id="rId26"/>
    <p:sldId id="11843" r:id="rId27"/>
    <p:sldId id="4609" r:id="rId28"/>
    <p:sldId id="4612" r:id="rId29"/>
    <p:sldId id="4613" r:id="rId30"/>
    <p:sldId id="4614" r:id="rId31"/>
    <p:sldId id="4615" r:id="rId32"/>
    <p:sldId id="4616" r:id="rId33"/>
    <p:sldId id="4617" r:id="rId34"/>
    <p:sldId id="4618" r:id="rId35"/>
    <p:sldId id="4619" r:id="rId36"/>
    <p:sldId id="4620" r:id="rId37"/>
    <p:sldId id="4624" r:id="rId38"/>
    <p:sldId id="4625" r:id="rId39"/>
    <p:sldId id="4626" r:id="rId40"/>
    <p:sldId id="2076137239" r:id="rId41"/>
    <p:sldId id="1840" r:id="rId42"/>
  </p:sldIdLst>
  <p:sldSz cx="12192000" cy="6858000"/>
  <p:notesSz cx="6858000" cy="9144000"/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icrosoft Ignite Template" id="{888AB95E-1B7E-4E95-8F39-C5D0E8372BC2}">
          <p14:sldIdLst>
            <p14:sldId id="1878"/>
            <p14:sldId id="2076137240"/>
            <p14:sldId id="1879"/>
            <p14:sldId id="4610"/>
            <p14:sldId id="4371"/>
            <p14:sldId id="1883"/>
            <p14:sldId id="2076137245"/>
            <p14:sldId id="2076137253"/>
            <p14:sldId id="1908"/>
            <p14:sldId id="2076137244"/>
            <p14:sldId id="2076137246"/>
            <p14:sldId id="2076137243"/>
            <p14:sldId id="2076137241"/>
            <p14:sldId id="1910"/>
            <p14:sldId id="1911"/>
            <p14:sldId id="2076137248"/>
            <p14:sldId id="11829"/>
            <p14:sldId id="11834"/>
            <p14:sldId id="2076137254"/>
            <p14:sldId id="11841"/>
            <p14:sldId id="2076137249"/>
            <p14:sldId id="2076137250"/>
            <p14:sldId id="2076137251"/>
            <p14:sldId id="2076137252"/>
            <p14:sldId id="11843"/>
            <p14:sldId id="4609"/>
            <p14:sldId id="4612"/>
            <p14:sldId id="4613"/>
            <p14:sldId id="4614"/>
            <p14:sldId id="4615"/>
            <p14:sldId id="4616"/>
            <p14:sldId id="4617"/>
            <p14:sldId id="4618"/>
            <p14:sldId id="4619"/>
            <p14:sldId id="4620"/>
            <p14:sldId id="4624"/>
            <p14:sldId id="4625"/>
            <p14:sldId id="4626"/>
            <p14:sldId id="2076137239"/>
            <p14:sldId id="1840"/>
          </p14:sldIdLst>
        </p14:section>
        <p14:section name="Default Section" id="{9BF70EB5-4029-4AD1-B65B-E168A30B193D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1CADE4"/>
    <a:srgbClr val="009900"/>
    <a:srgbClr val="1E1EC2"/>
    <a:srgbClr val="BDBDBD"/>
    <a:srgbClr val="D83B01"/>
    <a:srgbClr val="D2D2D2"/>
    <a:srgbClr val="E6E6E6"/>
    <a:srgbClr val="FFB900"/>
    <a:srgbClr val="303030"/>
    <a:srgbClr val="73737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56472" autoAdjust="0"/>
  </p:normalViewPr>
  <p:slideViewPr>
    <p:cSldViewPr snapToGrid="0">
      <p:cViewPr varScale="1">
        <p:scale>
          <a:sx n="75" d="100"/>
          <a:sy n="75" d="100"/>
        </p:scale>
        <p:origin x="1494" y="6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commentAuthors" Target="commentAuthor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notesMaster" Target="notesMasters/notesMaster1.xml"/><Relationship Id="rId48" Type="http://schemas.openxmlformats.org/officeDocument/2006/relationships/theme" Target="theme/theme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F9EC6-89FF-47E1-8594-1A32E3B45134}" type="datetime8">
              <a:rPr lang="en-US" smtClean="0">
                <a:latin typeface="Segoe UI" pitchFamily="34" charset="0"/>
              </a:rPr>
              <a:t>10/20/2021 9:34 PM</a:t>
            </a:fld>
            <a:endParaRPr lang="en-US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6CE63F-9E7F-4C04-9D0D-FCA25A8E9E86}" type="datetime8">
              <a:rPr lang="en-US" smtClean="0"/>
              <a:t>10/20/2021 9:33 PM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10/20/2021 9:33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1783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10/20/2021 9:33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4713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10/20/2021 9:33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5292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10/20/2021 9:33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395572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10/20/2021 9:33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5572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10/20/2021 9:33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4158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10/20/2021 9:33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591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10/20/2021 9:33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591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8B44C4B-E218-4158-810E-47EF8FD635FD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10/20/2021 9:33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677344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7F005E7-6EF0-4AA2-9B8B-D5E1791F5CC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820449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10/20/2021 9:33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4476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10/20/2021 9:33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91006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C648DA8-055C-4E67-AE1C-DC4B0C9D582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9085822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10/20/2021 9:33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01489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10/20/2021 9:33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01489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10/20/2021 9:33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01489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10/20/2021 9:33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01489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C648DA8-055C-4E67-AE1C-DC4B0C9D582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4262215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10/20/2021 9:33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94350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10/20/2021 9:33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23122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10/20/2021 9:33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77128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10/20/2021 9:33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0838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10/20/2021 9:33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06847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10/20/2021 9:33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25206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10/20/2021 9:33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63900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10/20/2021 9:33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74263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10/20/2021 9:33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7606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10/20/2021 9:33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61217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10/20/2021 9:33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75853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10/20/2021 9:33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42080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10/20/2021 9:33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65345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0ECFDC7D-F4BE-4668-920D-08874925A5D7}" type="datetime8">
              <a:rPr lang="en-US" smtClean="0">
                <a:solidFill>
                  <a:prstClr val="black"/>
                </a:solidFill>
              </a:rPr>
              <a:t>10/20/2021 9:33 PM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C87E0CF-87F6-4B58-B8B8-DCAB2DAAF3CA}" type="slidenum">
              <a:rPr lang="en-US" smtClean="0">
                <a:solidFill>
                  <a:prstClr val="black"/>
                </a:solidFill>
              </a:rPr>
              <a:pPr/>
              <a:t>40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</p:spTree>
    <p:extLst>
      <p:ext uri="{BB962C8B-B14F-4D97-AF65-F5344CB8AC3E}">
        <p14:creationId xmlns:p14="http://schemas.microsoft.com/office/powerpoint/2010/main" val="41994292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10/20/2021 9:33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8119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10/20/2021 9:33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6180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0" rtl="0" fontAlgn="ctr">
              <a:spcBef>
                <a:spcPts val="0"/>
              </a:spcBef>
              <a:spcAft>
                <a:spcPts val="0"/>
              </a:spcAft>
              <a:buFont typeface="+mj-lt"/>
              <a:buNone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427A7F7-BB1E-479D-AFAA-B52F4D0C99F2}" type="datetime8">
              <a:rPr lang="en-US" smtClean="0"/>
              <a:t>10/20/2021 9:33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4934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10/20/2021 9:33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6880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10/20/2021 9:33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0626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10/20/2021 9:33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4476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9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0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4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5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6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slideMaster" Target="../slideMasters/slideMaster2.xml"/><Relationship Id="rId1" Type="http://schemas.openxmlformats.org/officeDocument/2006/relationships/themeOverride" Target="../theme/themeOverride17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4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5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6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7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8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MS logo gray - EMF" descr="Microsoft logo, gray text version">
            <a:extLst>
              <a:ext uri="{FF2B5EF4-FFF2-40B4-BE49-F238E27FC236}">
                <a16:creationId xmlns:a16="http://schemas.microsoft.com/office/drawing/2014/main" id="{8804C2B3-3878-4889-940D-3F3386B9455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6080"/>
            <a:ext cx="1366440" cy="292608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8B2E4F62-54DC-4435-AA29-18599C177284}"/>
              </a:ext>
            </a:extLst>
          </p:cNvPr>
          <p:cNvSpPr/>
          <p:nvPr userDrawn="1"/>
        </p:nvSpPr>
        <p:spPr bwMode="gray">
          <a:xfrm>
            <a:off x="237060" y="1178193"/>
            <a:ext cx="11604624" cy="5393881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79111DE-B006-4BB2-9BD0-8D5712D8C2A9}"/>
              </a:ext>
            </a:extLst>
          </p:cNvPr>
          <p:cNvSpPr/>
          <p:nvPr userDrawn="1"/>
        </p:nvSpPr>
        <p:spPr bwMode="white">
          <a:xfrm>
            <a:off x="584200" y="1929897"/>
            <a:ext cx="6676335" cy="121058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>
                <a:ln w="3175"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Microsoft Identity platform 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>
                <a:ln w="3175"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Developer training</a:t>
            </a:r>
          </a:p>
        </p:txBody>
      </p:sp>
    </p:spTree>
    <p:extLst>
      <p:ext uri="{BB962C8B-B14F-4D97-AF65-F5344CB8AC3E}">
        <p14:creationId xmlns:p14="http://schemas.microsoft.com/office/powerpoint/2010/main" val="38420597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200F7B6E-608C-4712-A939-BEBE059E295A}"/>
              </a:ext>
            </a:extLst>
          </p:cNvPr>
          <p:cNvGrpSpPr/>
          <p:nvPr userDrawn="1"/>
        </p:nvGrpSpPr>
        <p:grpSpPr bwMode="ltGray">
          <a:xfrm>
            <a:off x="6256117" y="-21839"/>
            <a:ext cx="5932086" cy="6890047"/>
            <a:chOff x="6256117" y="-21839"/>
            <a:chExt cx="5932086" cy="6890047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6DC5E8A2-8275-4F90-BA55-9B66D81C4A9F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6C563208-4732-48A3-81E6-533A2E2DD538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DD0ADC22-C4D5-4BE8-99A8-91566ADDBF50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91C4D457-0F93-4853-AB02-01C200DE6658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E8D605B0-4DEE-4101-AC83-CD1D15D14DB9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2EF14ED5-2275-4C01-96DD-1D24FE9FD6EE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F31E8C76-6A67-4E1C-BCC4-8D2ABCC0212A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9ABDD9FA-82C7-4E69-9895-354AD0BDD19E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2A7CD18E-2839-44B2-9BA7-6356529D686A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0B7E64CE-434E-410A-823C-4872E71DD278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0D92AA81-D52A-4877-AE2C-AB5B4D374D19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BE84D11A-0DE4-40A8-BB80-889FF30CCE03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A80E0B5D-2F12-4C6E-92C5-3765C579ADE8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765DAB00-242D-4D78-B6BF-F678C14B519F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D824698C-3D67-4D42-9DE6-531F5A0C7EA3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699246CD-F05A-4044-B7A4-384A7B272509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06930CAB-4305-4191-AD01-9D22AAD264D9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7FBC50E9-9F0E-4D62-9AA6-DC145681D1EA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09610B7D-2856-472A-B98F-5684402C6C99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5173E078-D753-4C8F-98BB-75D0CBE314FE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EAA82456-62CD-4C42-91A4-3FFD8F19BCBD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41ABB687-FC0A-4A48-8466-BF8A1129E230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8EEA91BF-1A44-4FB0-92F0-23098E7BBFCD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511C6A8E-CEC6-4129-9FB2-A426C6CE84EB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205B8F1F-9F8A-42BF-8770-AEABCEC35D18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36EE7F2A-0858-47D2-B1D0-D33BCD933ABE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DF5D6DE-2629-4577-9B98-7A1666013D0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076508" y="317230"/>
            <a:ext cx="6881813" cy="6272213"/>
          </a:xfrm>
          <a:blipFill>
            <a:blip r:embed="rId3"/>
            <a:stretch>
              <a:fillRect/>
            </a:stretch>
          </a:blipFill>
          <a:ln w="9525" cap="flat">
            <a:noFill/>
            <a:prstDash val="solid"/>
            <a:miter/>
          </a:ln>
          <a:effectLst>
            <a:outerShdw blurRad="508000" dist="63500" dir="2700000" sx="101000" sy="101000" algn="tl" rotWithShape="0">
              <a:prstClr val="black">
                <a:alpha val="33000"/>
              </a:prstClr>
            </a:outerShdw>
          </a:effectLst>
        </p:spPr>
        <p:txBody>
          <a:bodyPr tIns="1188720" anchor="ctr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1" y="2579648"/>
            <a:ext cx="3768898" cy="553998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1" spc="-49" baseline="0">
                <a:solidFill>
                  <a:schemeClr val="tx1"/>
                </a:soli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Enter title text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1" y="3535541"/>
            <a:ext cx="3769300" cy="307777"/>
          </a:xfrm>
        </p:spPr>
        <p:txBody>
          <a:bodyPr/>
          <a:lstStyle>
            <a:lvl1pPr marL="0" indent="0">
              <a:buNone/>
              <a:defRPr sz="200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326847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2" pos="3359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9" pos="2993">
          <p15:clr>
            <a:srgbClr val="C35EA4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bod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C39AAC9F-C8B8-422E-93FC-08A064104000}"/>
              </a:ext>
            </a:extLst>
          </p:cNvPr>
          <p:cNvGrpSpPr/>
          <p:nvPr userDrawn="1"/>
        </p:nvGrpSpPr>
        <p:grpSpPr bwMode="ltGray">
          <a:xfrm>
            <a:off x="6256117" y="-21839"/>
            <a:ext cx="5932086" cy="6890047"/>
            <a:chOff x="6256117" y="-21839"/>
            <a:chExt cx="5932086" cy="6890047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A09379AA-B540-4886-8794-46BA10F3D91B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9E5BC201-014B-48F5-BAC0-4FBBACCBF586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F72CD027-1ABE-4E4A-BE9E-EF73250F9290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52C85D91-63CC-4FF7-A826-BE886CDB017C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E55C67E6-D930-403F-9550-70EC2A102AB5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BDB9C074-A5A6-4082-9FCD-D487FD8013E5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4E3D79EB-E5E0-4CA3-A7CE-50069CC73F19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42F892FB-2465-40CF-A81F-AC989DC09CE4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E8BADF38-50C7-4E4B-AA00-660BF4161C96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A51B782C-38CF-4C16-8A55-9C1BEA5AF3F0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61A234A0-3B09-4E85-880A-C885FBEE2401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B6516D46-39CD-420E-9263-03065B10F8F4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6B28F64C-F49A-4F09-A9C2-8502680A64D7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3AE00412-2C1C-4CAB-B1D4-B046A4B37C24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01030AB7-3DE7-407A-98DE-751351FCBFB5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0074BD83-98DD-4084-9D1E-CDACFD005AFF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47C85498-5D07-457D-BA73-99E2EB50130B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3DF2CE11-90A6-43A8-B2DC-45295F10CB64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F65F154A-ABA1-4F9A-97F8-C50108DD1A97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54AC8DFE-7BB0-4D98-AA21-405DB4B06225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F39938CF-5CFF-4707-BBDD-DD19FA0A50F1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73332E5E-0308-4370-A841-A20570A69BDF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9E46D602-7D42-411E-8BA6-6F74E13FE605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53F344C1-9929-4E86-BB1A-05E12D1570DF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B6933AFD-19AA-49B8-BCF7-2D0EAA89273D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9FB75AC2-D122-402F-B448-B0118576BB45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3769475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Square photo layout with body text</a:t>
            </a:r>
          </a:p>
        </p:txBody>
      </p:sp>
      <p:sp>
        <p:nvSpPr>
          <p:cNvPr id="60" name="Picture Placeholder 4">
            <a:extLst>
              <a:ext uri="{FF2B5EF4-FFF2-40B4-BE49-F238E27FC236}">
                <a16:creationId xmlns:a16="http://schemas.microsoft.com/office/drawing/2014/main" id="{D9BE8EAA-F7ED-46CD-A31F-E4299C08F5A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142836" y="201153"/>
            <a:ext cx="6881813" cy="6272213"/>
          </a:xfrm>
          <a:blipFill>
            <a:blip r:embed="rId3"/>
            <a:stretch>
              <a:fillRect/>
            </a:stretch>
          </a:blipFill>
          <a:ln w="9525" cap="flat">
            <a:noFill/>
            <a:prstDash val="solid"/>
            <a:miter/>
          </a:ln>
          <a:effectLst>
            <a:outerShdw blurRad="508000" dist="63500" dir="2700000" sx="101000" sy="101000" algn="tl" rotWithShape="0">
              <a:prstClr val="black">
                <a:alpha val="33000"/>
              </a:prstClr>
            </a:outerShdw>
          </a:effectLst>
        </p:spPr>
        <p:txBody>
          <a:bodyPr tIns="1188720" anchor="ctr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469794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216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6400800" cy="4985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64008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4708154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64008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38912019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64008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1895880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7016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157996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3229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4" name="MS logo gray - EMF" descr="Microsoft logo, gray text version">
            <a:extLst>
              <a:ext uri="{FF2B5EF4-FFF2-40B4-BE49-F238E27FC236}">
                <a16:creationId xmlns:a16="http://schemas.microsoft.com/office/drawing/2014/main" id="{C2F26819-B90F-4C18-ACFE-2E5E212772D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3092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4269F-3CCD-43E8-84BF-182EE4A5F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8DB78B-8544-4098-B4CD-F265E99B6E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0859CF-7D2E-4763-B1C4-676B9EB354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BBFC60-810B-4542-97B2-C9FF55404F33}" type="datetimeFigureOut">
              <a:rPr kumimoji="0" lang="en-US" sz="1765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10/20/2021</a:t>
            </a:fld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B681C4-5600-491B-BF4F-E5B81A9CC8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D93A1A-6F60-435C-8470-2CA6022EA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4555D8-98CA-4485-9AD6-4E517E653D41}" type="slidenum">
              <a:rPr kumimoji="0" lang="en-US" sz="1765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1996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chemeClr val="tx1"/>
                </a:solidFill>
              </a:defRPr>
            </a:lvl1pPr>
          </a:lstStyle>
          <a:p>
            <a:r>
              <a:rPr lang="en-US"/>
              <a:t>Heading Segoe UI </a:t>
            </a:r>
            <a:r>
              <a:rPr lang="en-US" err="1"/>
              <a:t>Semibold</a:t>
            </a:r>
            <a:r>
              <a:rPr lang="en-US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55995" y="1882332"/>
            <a:ext cx="11306469" cy="287771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353"/>
              </a:lnSpc>
              <a:buNone/>
              <a:defRPr sz="1961" b="0" i="0">
                <a:solidFill>
                  <a:schemeClr val="tx1"/>
                </a:solidFill>
                <a:latin typeface="+mn-lt"/>
              </a:defRPr>
            </a:lvl1pPr>
            <a:lvl2pPr marL="224097" indent="0">
              <a:buNone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Large: subhead Segoe UI Regular 20/24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55995" y="3151388"/>
            <a:ext cx="11306469" cy="452654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buNone/>
              <a:defRPr sz="1372" b="1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Medium: paragraph title Segoe UI bold 14/18</a:t>
            </a:r>
          </a:p>
          <a:p>
            <a:pPr lvl="1"/>
            <a:r>
              <a:rPr lang="en-US"/>
              <a:t>Body copy Segoe UI Regular 14/18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55995" y="4390304"/>
            <a:ext cx="11306469" cy="301770"/>
          </a:xfrm>
        </p:spPr>
        <p:txBody>
          <a:bodyPr lIns="0" tIns="0" rIns="0" bIns="0"/>
          <a:lstStyle>
            <a:lvl1pPr marL="0" indent="0">
              <a:lnSpc>
                <a:spcPts val="1176"/>
              </a:lnSpc>
              <a:spcBef>
                <a:spcPts val="0"/>
              </a:spcBef>
              <a:buNone/>
              <a:defRPr sz="980">
                <a:solidFill>
                  <a:schemeClr val="tx1"/>
                </a:solidFill>
              </a:defRPr>
            </a:lvl1pPr>
            <a:lvl2pPr marL="0" indent="0">
              <a:lnSpc>
                <a:spcPts val="1176"/>
              </a:lnSpc>
              <a:spcBef>
                <a:spcPts val="0"/>
              </a:spcBef>
              <a:buNone/>
              <a:defRPr sz="980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Small: caption title Segoe </a:t>
            </a:r>
            <a:r>
              <a:rPr lang="en-US" err="1"/>
              <a:t>Semibold</a:t>
            </a:r>
            <a:r>
              <a:rPr lang="en-US"/>
              <a:t> 10/12</a:t>
            </a:r>
          </a:p>
          <a:p>
            <a:pPr lvl="1"/>
            <a:r>
              <a:rPr lang="en-US"/>
              <a:t>Caption Segoe Regular 10/12</a:t>
            </a:r>
          </a:p>
        </p:txBody>
      </p:sp>
    </p:spTree>
    <p:extLst>
      <p:ext uri="{BB962C8B-B14F-4D97-AF65-F5344CB8AC3E}">
        <p14:creationId xmlns:p14="http://schemas.microsoft.com/office/powerpoint/2010/main" val="971929925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2" y="2979539"/>
            <a:ext cx="5943600" cy="553998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1" y="3962400"/>
            <a:ext cx="59436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9F4249-981E-4054-9F37-C6C7DFAB38F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917757" y="585788"/>
            <a:ext cx="2691631" cy="553998"/>
          </a:xfrm>
          <a:solidFill>
            <a:schemeClr val="bg1">
              <a:alpha val="75000"/>
            </a:schemeClr>
          </a:solidFill>
        </p:spPr>
        <p:txBody>
          <a:bodyPr/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800" kern="1200" spc="0" baseline="0" dirty="0">
                <a:solidFill>
                  <a:schemeClr val="tx1"/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>
                <a:latin typeface="+mj-lt"/>
              </a:rPr>
              <a:t>Microsoft Identity Developer training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2431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84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52B2A1-9FA3-48F4-AC1E-DC43EB001C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816ABF-470C-4FDA-B059-71C9153104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6BC7C9-8C89-4B4F-AF69-BA4C47BF1C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17F676-B63F-4178-8601-34827FB928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B25AF42-F900-4D59-8433-AF8AF99A489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2B0ECC1-3446-45F7-A69F-14C989CFBE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C8D36-9310-41A8-B06E-D19F4FB31E40}" type="datetimeFigureOut">
              <a:rPr lang="en-US" smtClean="0"/>
              <a:t>10/20/2021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346CA10-F3BD-40EC-8466-2CD1FC669C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A334A30-C400-407E-9DE1-71C1198B2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2F836-5383-4E9E-86E5-DFF432F19D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81542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3394D-04EF-440C-B08B-114464B315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EBE3F6-F021-4D6B-8B0D-EF74D7461F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96233C-6806-4593-91C0-CF4ECD84A6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495F3-B757-4FAF-98AA-EDA7D1485485}" type="datetimeFigureOut">
              <a:rPr lang="en-US" smtClean="0"/>
              <a:t>10/20/2021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3A761E-2D3A-4397-A82C-2F3B981DE0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297E71-B59F-4260-B01B-2B7CEB089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939C1-24D7-49E9-A58A-7960365209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505267"/>
      </p:ext>
    </p:extLst>
  </p:cSld>
  <p:clrMapOvr>
    <a:masterClrMapping/>
  </p:clrMapOvr>
  <p:hf sldNum="0"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0391AB-F383-4237-A071-AD1C6E9246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6636DA-4FDE-4B32-8CCE-37EFA3E757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F87932-8FF0-4DF1-A776-9A3CE37618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495F3-B757-4FAF-98AA-EDA7D1485485}" type="datetimeFigureOut">
              <a:rPr lang="en-US" smtClean="0"/>
              <a:t>10/20/2021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38FAB8-C9F1-4DBB-B355-D8DEE37065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4490E3-D8E8-4766-9104-14009BF563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939C1-24D7-49E9-A58A-7960365209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757608"/>
      </p:ext>
    </p:extLst>
  </p:cSld>
  <p:clrMapOvr>
    <a:masterClrMapping/>
  </p:clrMapOvr>
  <p:hf sldNum="0"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CBC967-18DB-4664-9B4D-06177FB94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DF7174-64B4-4D8F-BF44-3DD1F66CAD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CD83D3-86C4-482F-A2DC-B4C55DBF3F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495F3-B757-4FAF-98AA-EDA7D1485485}" type="datetimeFigureOut">
              <a:rPr lang="en-US" smtClean="0"/>
              <a:t>10/20/2021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F05BE2-6C23-4CB4-A63E-457E635BF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097965-24FE-4C07-BE16-69AE43995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939C1-24D7-49E9-A58A-7960365209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723764"/>
      </p:ext>
    </p:extLst>
  </p:cSld>
  <p:clrMapOvr>
    <a:masterClrMapping/>
  </p:clrMapOvr>
  <p:hf sldNum="0"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3394D-04EF-440C-B08B-114464B315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EBE3F6-F021-4D6B-8B0D-EF74D7461F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96233C-6806-4593-91C0-CF4ECD84A6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495F3-B757-4FAF-98AA-EDA7D1485485}" type="datetimeFigureOut">
              <a:rPr lang="en-US" smtClean="0"/>
              <a:t>10/20/2021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3A761E-2D3A-4397-A82C-2F3B981DE0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297E71-B59F-4260-B01B-2B7CEB089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939C1-24D7-49E9-A58A-7960365209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8531490"/>
      </p:ext>
    </p:extLst>
  </p:cSld>
  <p:clrMapOvr>
    <a:masterClrMapping/>
  </p:clrMapOvr>
  <p:hf sldNum="0"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4DFCB-DD40-4637-9CAB-2BAF24231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94065F-4B44-4622-98EE-166F936489F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AF1249-B890-4466-9E24-84A2490700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0FA9B4-D282-452F-B78A-FF5873ACF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495F3-B757-4FAF-98AA-EDA7D1485485}" type="datetimeFigureOut">
              <a:rPr lang="en-US" smtClean="0"/>
              <a:t>10/20/2021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9B0F13-A139-4B66-9544-16480800F6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8791D0-EC30-4D8C-8764-475D8DB34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939C1-24D7-49E9-A58A-7960365209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863648"/>
      </p:ext>
    </p:extLst>
  </p:cSld>
  <p:clrMapOvr>
    <a:masterClrMapping/>
  </p:clrMapOvr>
  <p:hf sldNum="0"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3AA7D-15D2-4D5F-B1C4-501073416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E80A0E-25B9-4E8E-8B0D-201E1C5640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89B111-0CA0-47CD-9F0B-DBCBA3AE3C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EF0E02D-3176-4B85-ACB6-721F268274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C7D9317-BBE1-4F36-82FE-E348F6F18A9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837DDCB-69F8-49FA-A111-C8AB271389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495F3-B757-4FAF-98AA-EDA7D1485485}" type="datetimeFigureOut">
              <a:rPr lang="en-US" smtClean="0"/>
              <a:t>10/20/2021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A18B0CD-1F68-412E-9232-F267114CA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9B21FC-12CC-472D-BC38-EF413158C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939C1-24D7-49E9-A58A-7960365209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1762774"/>
      </p:ext>
    </p:extLst>
  </p:cSld>
  <p:clrMapOvr>
    <a:masterClrMapping/>
  </p:clrMapOvr>
  <p:hf sldNum="0"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0F51AB-8384-4E67-914C-B39484AD2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909660-3861-4545-BF68-9ED039B5D0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495F3-B757-4FAF-98AA-EDA7D1485485}" type="datetimeFigureOut">
              <a:rPr lang="en-US" smtClean="0"/>
              <a:t>10/20/2021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DD5392-AC3A-4EAF-ADE6-B6CF4B50AC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679880-BF48-4F4D-B8B3-4E99FC415F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939C1-24D7-49E9-A58A-7960365209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98400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7F98E25-CF37-4F73-9E22-2102381678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495F3-B757-4FAF-98AA-EDA7D1485485}" type="datetimeFigureOut">
              <a:rPr lang="en-US" smtClean="0"/>
              <a:t>10/20/2021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D7A0E1-38AB-4FDA-8EC1-2D7617909C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A8E424-5A91-4557-9ADF-4A9422A069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939C1-24D7-49E9-A58A-7960365209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50664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6BB935-0427-44CC-A384-333EAD8317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B9DCF6-55CF-43EE-B135-BFC4B4D403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37538E-A112-4E8F-A445-1A06B0C353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30D413-9505-4ED8-BFF1-5141BE9EE3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495F3-B757-4FAF-98AA-EDA7D1485485}" type="datetimeFigureOut">
              <a:rPr lang="en-US" smtClean="0"/>
              <a:t>10/20/2021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0815B0-4528-4FA2-8472-8F19C0F165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C9FCEF-4406-4552-BFE4-6DA3761357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939C1-24D7-49E9-A58A-7960365209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042538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1612749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228600" indent="0">
              <a:buNone/>
              <a:defRPr>
                <a:solidFill>
                  <a:schemeClr val="tx1"/>
                </a:solidFill>
              </a:defRPr>
            </a:lvl2pPr>
            <a:lvl3pPr marL="457200" indent="0">
              <a:buNone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>
                <a:solidFill>
                  <a:schemeClr val="tx1"/>
                </a:solidFill>
              </a:defRPr>
            </a:lvl4pPr>
            <a:lvl5pPr marL="914400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549424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CE22C-69D4-49EC-8858-787B3C67B0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46A4341-3C0B-4025-AE17-8F0F8FABF5D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F5FF01-E0B6-419C-ABCC-70844E4EAC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501218-FFD7-4F25-B220-F5DE5F706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495F3-B757-4FAF-98AA-EDA7D1485485}" type="datetimeFigureOut">
              <a:rPr lang="en-US" smtClean="0"/>
              <a:t>10/20/2021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87CBFB-34A6-49D8-A1D2-45DF38876E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2726A4-D33A-486A-B120-648AF3D8BA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939C1-24D7-49E9-A58A-7960365209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956807"/>
      </p:ext>
    </p:extLst>
  </p:cSld>
  <p:clrMapOvr>
    <a:masterClrMapping/>
  </p:clrMapOvr>
  <p:hf sldNum="0"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B8678-553E-4A5B-8CFE-5DB358BDF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43AF303-1F73-4575-83E6-561589F163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36EC56-7DCF-400D-A871-C26291EB10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495F3-B757-4FAF-98AA-EDA7D1485485}" type="datetimeFigureOut">
              <a:rPr lang="en-US" smtClean="0"/>
              <a:t>10/20/2021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FFAC5B-7C77-4F8C-ADB0-8D208A2EB3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2F48AF-AB8F-4DD2-BC77-7E2F42AD3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939C1-24D7-49E9-A58A-7960365209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021402"/>
      </p:ext>
    </p:extLst>
  </p:cSld>
  <p:clrMapOvr>
    <a:masterClrMapping/>
  </p:clrMapOvr>
  <p:hf sldNum="0" hdr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20ED820-BFE6-41B5-8064-984037A999A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CA27FEA-5359-474A-B4F8-FF510DD748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4DD33D-563C-4B8C-B8C1-625FF5C5B8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495F3-B757-4FAF-98AA-EDA7D1485485}" type="datetimeFigureOut">
              <a:rPr lang="en-US" smtClean="0"/>
              <a:t>10/20/2021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471877-89FD-46BE-832F-C5660A5567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6E675F-CC4D-48CF-90C8-53829EE08B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939C1-24D7-49E9-A58A-7960365209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643807"/>
      </p:ext>
    </p:extLst>
  </p:cSld>
  <p:clrMapOvr>
    <a:masterClrMapping/>
  </p:clrMapOvr>
  <p:hf sldNum="0"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2" y="2979539"/>
            <a:ext cx="5943600" cy="553998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1" y="3962400"/>
            <a:ext cx="59436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9F4249-981E-4054-9F37-C6C7DFAB38F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917757" y="585788"/>
            <a:ext cx="2691631" cy="553998"/>
          </a:xfrm>
          <a:solidFill>
            <a:schemeClr val="bg1">
              <a:alpha val="75000"/>
            </a:schemeClr>
          </a:solidFill>
        </p:spPr>
        <p:txBody>
          <a:bodyPr/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800" kern="1200" spc="0" baseline="0" dirty="0">
                <a:solidFill>
                  <a:schemeClr val="tx1"/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>
                <a:latin typeface="+mj-lt"/>
              </a:rPr>
              <a:t>Microsoft Identity Developer training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5790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84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1612749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506980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877526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>
                <a:solidFill>
                  <a:schemeClr val="tx1"/>
                </a:solidFill>
              </a:defRPr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>
                <a:solidFill>
                  <a:schemeClr val="tx1"/>
                </a:solidFill>
              </a:defRPr>
            </a:lvl3pPr>
            <a:lvl4pPr marL="828675" indent="-176213">
              <a:buFont typeface="Wingdings" panose="05000000000000000000" pitchFamily="2" charset="2"/>
              <a:buChar char=""/>
              <a:defRPr sz="1400" b="0">
                <a:solidFill>
                  <a:schemeClr val="tx1"/>
                </a:solidFill>
              </a:defRPr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>
                <a:solidFill>
                  <a:schemeClr val="tx1"/>
                </a:solidFill>
              </a:defRPr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>
                <a:solidFill>
                  <a:schemeClr val="tx1"/>
                </a:solidFill>
              </a:defRPr>
            </a:lvl3pPr>
            <a:lvl4pPr marL="828675" indent="-176213">
              <a:buFont typeface="Wingdings" panose="05000000000000000000" pitchFamily="2" charset="2"/>
              <a:buChar char=""/>
              <a:defRPr sz="1400" b="0">
                <a:solidFill>
                  <a:schemeClr val="tx1"/>
                </a:solidFill>
              </a:defRPr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825093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223247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488118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615944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31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Relationship Id="rId14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2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8" name="TextBox 4">
            <a:extLst>
              <a:ext uri="{FF2B5EF4-FFF2-40B4-BE49-F238E27FC236}">
                <a16:creationId xmlns:a16="http://schemas.microsoft.com/office/drawing/2014/main" id="{ACDDDDE6-F7A7-4D5D-94CB-36A91DACB5D8}"/>
              </a:ext>
            </a:extLst>
          </p:cNvPr>
          <p:cNvSpPr txBox="1"/>
          <p:nvPr userDrawn="1"/>
        </p:nvSpPr>
        <p:spPr>
          <a:xfrm>
            <a:off x="39632" y="6539519"/>
            <a:ext cx="315792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71BE6A7-2D92-4DF2-8B44-62622DEB283E}" type="slidenum">
              <a:rPr lang="en-US" sz="2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‹#›</a:t>
            </a:fld>
            <a:endParaRPr lang="en-US" sz="200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4020344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818" r:id="rId1"/>
    <p:sldLayoutId id="2147484819" r:id="rId2"/>
    <p:sldLayoutId id="2147484820" r:id="rId3"/>
    <p:sldLayoutId id="2147484821" r:id="rId4"/>
    <p:sldLayoutId id="2147484822" r:id="rId5"/>
    <p:sldLayoutId id="2147484823" r:id="rId6"/>
    <p:sldLayoutId id="2147484824" r:id="rId7"/>
    <p:sldLayoutId id="2147484825" r:id="rId8"/>
    <p:sldLayoutId id="2147484826" r:id="rId9"/>
    <p:sldLayoutId id="2147484827" r:id="rId10"/>
    <p:sldLayoutId id="2147484828" r:id="rId11"/>
    <p:sldLayoutId id="2147484829" r:id="rId12"/>
    <p:sldLayoutId id="2147484830" r:id="rId13"/>
    <p:sldLayoutId id="2147484831" r:id="rId14"/>
    <p:sldLayoutId id="2147484832" r:id="rId15"/>
    <p:sldLayoutId id="2147484833" r:id="rId16"/>
    <p:sldLayoutId id="2147484834" r:id="rId17"/>
    <p:sldLayoutId id="2147484835" r:id="rId18"/>
    <p:sldLayoutId id="2147484836" r:id="rId19"/>
    <p:sldLayoutId id="2147484850" r:id="rId20"/>
    <p:sldLayoutId id="2147484851" r:id="rId21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1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C07C8C3-4165-4353-ABF2-492454AF9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9AA46A-3C66-4E4A-9907-225E50ABB7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7F8214-A11A-4309-9D51-44F35987D1B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6495F3-B757-4FAF-98AA-EDA7D1485485}" type="datetimeFigureOut">
              <a:rPr lang="en-US" smtClean="0"/>
              <a:t>10/20/2021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A334EB-8260-4F13-9553-5A8593D9DC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C1EF96-E028-4E68-864E-9B77CF9F25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1939C1-24D7-49E9-A58A-7960365209F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0C818422-B803-4E1B-A62D-DDE808229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7EFE5DED-D500-4D30-91E3-755BFFA09A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9" name="NEW Brand Colors 2018">
            <a:extLst>
              <a:ext uri="{FF2B5EF4-FFF2-40B4-BE49-F238E27FC236}">
                <a16:creationId xmlns:a16="http://schemas.microsoft.com/office/drawing/2014/main" id="{132F8657-6A89-4F4E-A479-25AE4BB9A6C5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10" name="GRID" hidden="1">
            <a:extLst>
              <a:ext uri="{FF2B5EF4-FFF2-40B4-BE49-F238E27FC236}">
                <a16:creationId xmlns:a16="http://schemas.microsoft.com/office/drawing/2014/main" id="{F721D4AB-8E07-452C-B5E8-88D1D4D8B0C8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8FA5C2B6-6A37-49C9-AAD6-DA1A25052611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DD2D838-187A-4348-86C0-8014B05F9EFB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F513D58-06D1-42D7-9AAA-F61D9BE04D45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2D507C2D-F67E-4DE0-B7D0-4AFF690FE538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6B08F54-FEDE-46ED-B7E7-5B5D8F349F8C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123403DF-A68E-4005-81A8-3519E3F56364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7A6FFFA-0D8E-4109-985E-0000DD60B46C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EF66957-8441-4845-9C97-F7F5465A2459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FB290B69-80F0-4013-BCDE-EC84BE0FA409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492FDF06-526C-419F-98FD-3B45F9EB807D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0447C98D-9CD8-4F74-A332-B5E75644A97E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969C3E3C-4A2A-4410-863A-5443480F5D73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C6E9A690-B980-4DBD-8510-4FED934D53B2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C74D9C8-EC18-4EC6-8447-5713EB323D48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7CBB251-BC7C-4C65-80FC-E421C4A8C455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97AB346-8ADA-4A3B-804D-FF069901B27F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110066F8-2359-4545-8AF7-001762C7090F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25666662-8EC0-4689-B627-E207349BB120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3155822-84FF-4D3E-A081-1AB89F27982C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86E26673-D3C8-47C5-8DB3-A5E9B42C044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C8BBC38F-06EF-4572-BFE4-29135B9FA045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A5021D4B-DD08-4271-BDB1-A23684CC4CFC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3FBB027A-7DBA-4E46-B115-DD79C40DF299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3C03A62A-95A7-4542-AA17-8DC245F5D6E3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4670E278-3B52-4CBE-B886-86F6CD8A7CA4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8D1637C8-44DE-4325-9CFA-F9D69E86DB89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DA535CA4-6963-43CB-8813-9539D43AC2EC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C66E303D-73AC-4084-BBA0-BB6036E2E070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F724F2FC-0A3C-4CA1-959B-8549D09F2FA9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560F3FA-6D11-4705-969D-DE6C75BFB4E9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ED1D9D18-F12D-45EF-951D-1C13C9CF6EDE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E03B697D-38D7-49D6-AD57-987E8C1BB7DA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AE2E7C6D-BFFB-4A38-A636-02689CE92433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A7114B86-8F2C-4FF6-A032-C9336034B5C0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.64 square" hidden="1">
            <a:extLst>
              <a:ext uri="{FF2B5EF4-FFF2-40B4-BE49-F238E27FC236}">
                <a16:creationId xmlns:a16="http://schemas.microsoft.com/office/drawing/2014/main" id="{6F1AA58D-5354-4A82-9358-0900136789FB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6" name=".32 square" hidden="1">
            <a:extLst>
              <a:ext uri="{FF2B5EF4-FFF2-40B4-BE49-F238E27FC236}">
                <a16:creationId xmlns:a16="http://schemas.microsoft.com/office/drawing/2014/main" id="{519A6006-DF15-4BE2-BB30-DBB4E4442231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7" name="TextBox 4">
            <a:extLst>
              <a:ext uri="{FF2B5EF4-FFF2-40B4-BE49-F238E27FC236}">
                <a16:creationId xmlns:a16="http://schemas.microsoft.com/office/drawing/2014/main" id="{EBB21B69-47B2-40DE-9C01-24D10B0201DA}"/>
              </a:ext>
            </a:extLst>
          </p:cNvPr>
          <p:cNvSpPr txBox="1"/>
          <p:nvPr userDrawn="1"/>
        </p:nvSpPr>
        <p:spPr>
          <a:xfrm>
            <a:off x="39632" y="6539519"/>
            <a:ext cx="315792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71BE6A7-2D92-4DF2-8B44-62622DEB283E}" type="slidenum">
              <a:rPr lang="en-US" sz="2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‹#›</a:t>
            </a:fld>
            <a:endParaRPr lang="en-US" sz="200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5329760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838" r:id="rId1"/>
    <p:sldLayoutId id="2147484839" r:id="rId2"/>
    <p:sldLayoutId id="2147484840" r:id="rId3"/>
    <p:sldLayoutId id="2147484841" r:id="rId4"/>
    <p:sldLayoutId id="2147484842" r:id="rId5"/>
    <p:sldLayoutId id="2147484843" r:id="rId6"/>
    <p:sldLayoutId id="2147484844" r:id="rId7"/>
    <p:sldLayoutId id="2147484845" r:id="rId8"/>
    <p:sldLayoutId id="2147484846" r:id="rId9"/>
    <p:sldLayoutId id="2147484847" r:id="rId10"/>
    <p:sldLayoutId id="2147484848" r:id="rId11"/>
    <p:sldLayoutId id="2147484849" r:id="rId12"/>
  </p:sldLayoutIdLst>
  <p:transition>
    <p:fade/>
  </p:transition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active-directory/develop/access-tokens#validating-tokens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docs.microsoft.com/en-us/azure/active-directory/develop/scenario-protected-web-api-app-configuration#token-validation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jpe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active-directory/develop/howto-build-services-resilient-to-metadata-refresh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www.nuget.org/packages/Microsoft.IdentityModel/" TargetMode="External"/><Relationship Id="rId4" Type="http://schemas.openxmlformats.org/officeDocument/2006/relationships/hyperlink" Target="https://docs.microsoft.com/en-us/azure/active-directory/develop/active-directory-signing-key-rollover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active-directory/develop/access-tokens#validating-tokens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docs.microsoft.com/en-us/azure/active-directory/develop/scenario-protected-web-api-app-configuration#token-validation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active-directory/develop/howto-add-app-roles-in-azure-ad-apps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login.microsoftonline.com/536279f6-15cc-45f2-be2d-61e352b51eef/v2.0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resourceurl/.default" TargetMode="External"/><Relationship Id="rId4" Type="http://schemas.openxmlformats.org/officeDocument/2006/relationships/hyperlink" Target="https://kkaad.onmicrosoft.com/webapi/.default" TargetMode="Externa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login.microsoftonline.com/536279f6-15cc-45f2-be2d-61e352b51eef/v2.0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emf"/><Relationship Id="rId4" Type="http://schemas.openxmlformats.org/officeDocument/2006/relationships/image" Target="../media/image12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18.xml"/><Relationship Id="rId1" Type="http://schemas.openxmlformats.org/officeDocument/2006/relationships/themeOverride" Target="../theme/themeOverride19.xml"/><Relationship Id="rId6" Type="http://schemas.openxmlformats.org/officeDocument/2006/relationships/image" Target="../media/image13.emf"/><Relationship Id="rId5" Type="http://schemas.openxmlformats.org/officeDocument/2006/relationships/image" Target="../media/image12.emf"/><Relationship Id="rId4" Type="http://schemas.openxmlformats.org/officeDocument/2006/relationships/image" Target="../media/image11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18.xml"/><Relationship Id="rId1" Type="http://schemas.openxmlformats.org/officeDocument/2006/relationships/themeOverride" Target="../theme/themeOverride20.xml"/><Relationship Id="rId6" Type="http://schemas.openxmlformats.org/officeDocument/2006/relationships/image" Target="../media/image13.emf"/><Relationship Id="rId5" Type="http://schemas.openxmlformats.org/officeDocument/2006/relationships/image" Target="../media/image12.emf"/><Relationship Id="rId4" Type="http://schemas.openxmlformats.org/officeDocument/2006/relationships/image" Target="../media/image11.e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18.xml"/><Relationship Id="rId1" Type="http://schemas.openxmlformats.org/officeDocument/2006/relationships/themeOverride" Target="../theme/themeOverride21.xml"/><Relationship Id="rId6" Type="http://schemas.openxmlformats.org/officeDocument/2006/relationships/image" Target="../media/image13.emf"/><Relationship Id="rId5" Type="http://schemas.openxmlformats.org/officeDocument/2006/relationships/image" Target="../media/image12.emf"/><Relationship Id="rId4" Type="http://schemas.openxmlformats.org/officeDocument/2006/relationships/image" Target="../media/image11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18.xml"/><Relationship Id="rId1" Type="http://schemas.openxmlformats.org/officeDocument/2006/relationships/themeOverride" Target="../theme/themeOverride22.xml"/><Relationship Id="rId6" Type="http://schemas.openxmlformats.org/officeDocument/2006/relationships/image" Target="../media/image13.emf"/><Relationship Id="rId5" Type="http://schemas.openxmlformats.org/officeDocument/2006/relationships/image" Target="../media/image12.emf"/><Relationship Id="rId4" Type="http://schemas.openxmlformats.org/officeDocument/2006/relationships/image" Target="../media/image11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18.xml"/><Relationship Id="rId1" Type="http://schemas.openxmlformats.org/officeDocument/2006/relationships/themeOverride" Target="../theme/themeOverride23.xml"/><Relationship Id="rId6" Type="http://schemas.openxmlformats.org/officeDocument/2006/relationships/image" Target="../media/image13.emf"/><Relationship Id="rId5" Type="http://schemas.openxmlformats.org/officeDocument/2006/relationships/image" Target="../media/image12.emf"/><Relationship Id="rId4" Type="http://schemas.openxmlformats.org/officeDocument/2006/relationships/image" Target="../media/image11.emf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notesSlide" Target="../notesSlides/notesSlide32.xml"/><Relationship Id="rId7" Type="http://schemas.openxmlformats.org/officeDocument/2006/relationships/image" Target="../media/image14.png"/><Relationship Id="rId2" Type="http://schemas.openxmlformats.org/officeDocument/2006/relationships/slideLayout" Target="../slideLayouts/slideLayout18.xml"/><Relationship Id="rId1" Type="http://schemas.openxmlformats.org/officeDocument/2006/relationships/themeOverride" Target="../theme/themeOverride24.xml"/><Relationship Id="rId6" Type="http://schemas.openxmlformats.org/officeDocument/2006/relationships/image" Target="../media/image13.emf"/><Relationship Id="rId5" Type="http://schemas.openxmlformats.org/officeDocument/2006/relationships/image" Target="../media/image12.emf"/><Relationship Id="rId4" Type="http://schemas.openxmlformats.org/officeDocument/2006/relationships/image" Target="../media/image11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18.xml"/><Relationship Id="rId1" Type="http://schemas.openxmlformats.org/officeDocument/2006/relationships/themeOverride" Target="../theme/themeOverride25.xml"/><Relationship Id="rId6" Type="http://schemas.openxmlformats.org/officeDocument/2006/relationships/image" Target="../media/image13.emf"/><Relationship Id="rId5" Type="http://schemas.openxmlformats.org/officeDocument/2006/relationships/image" Target="../media/image12.emf"/><Relationship Id="rId4" Type="http://schemas.openxmlformats.org/officeDocument/2006/relationships/image" Target="../media/image11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18.xml"/><Relationship Id="rId1" Type="http://schemas.openxmlformats.org/officeDocument/2006/relationships/themeOverride" Target="../theme/themeOverride26.xml"/><Relationship Id="rId5" Type="http://schemas.openxmlformats.org/officeDocument/2006/relationships/image" Target="../media/image13.emf"/><Relationship Id="rId4" Type="http://schemas.openxmlformats.org/officeDocument/2006/relationships/image" Target="../media/image12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18.xml"/><Relationship Id="rId1" Type="http://schemas.openxmlformats.org/officeDocument/2006/relationships/themeOverride" Target="../theme/themeOverride27.xml"/><Relationship Id="rId5" Type="http://schemas.openxmlformats.org/officeDocument/2006/relationships/image" Target="../media/image13.emf"/><Relationship Id="rId4" Type="http://schemas.openxmlformats.org/officeDocument/2006/relationships/image" Target="../media/image12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18.xml"/><Relationship Id="rId1" Type="http://schemas.openxmlformats.org/officeDocument/2006/relationships/themeOverride" Target="../theme/themeOverride28.xml"/><Relationship Id="rId5" Type="http://schemas.openxmlformats.org/officeDocument/2006/relationships/image" Target="../media/image13.emf"/><Relationship Id="rId4" Type="http://schemas.openxmlformats.org/officeDocument/2006/relationships/image" Target="../media/image12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18.xml"/><Relationship Id="rId1" Type="http://schemas.openxmlformats.org/officeDocument/2006/relationships/themeOverride" Target="../theme/themeOverride29.xml"/><Relationship Id="rId5" Type="http://schemas.openxmlformats.org/officeDocument/2006/relationships/image" Target="../media/image13.emf"/><Relationship Id="rId4" Type="http://schemas.openxmlformats.org/officeDocument/2006/relationships/image" Target="../media/image12.emf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microsoft.com/en-us/learn/modules/identity-secure-custom-api/" TargetMode="Externa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4.xml"/><Relationship Id="rId1" Type="http://schemas.openxmlformats.org/officeDocument/2006/relationships/themeOverride" Target="../theme/themeOverride18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DAB8224-C17B-4B05-ACBE-AB676C5238A9}"/>
              </a:ext>
            </a:extLst>
          </p:cNvPr>
          <p:cNvSpPr txBox="1"/>
          <p:nvPr/>
        </p:nvSpPr>
        <p:spPr>
          <a:xfrm>
            <a:off x="760491" y="3892990"/>
            <a:ext cx="561314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We will start 4 minutes after the hour</a:t>
            </a:r>
          </a:p>
        </p:txBody>
      </p:sp>
    </p:spTree>
    <p:extLst>
      <p:ext uri="{BB962C8B-B14F-4D97-AF65-F5344CB8AC3E}">
        <p14:creationId xmlns:p14="http://schemas.microsoft.com/office/powerpoint/2010/main" val="2639098414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914D653-3EC2-4FCD-9B5D-CEEF1F5E64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Apply and enforce permissions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31A127-FC3D-4023-B6E8-FA463610B55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5343001"/>
          </a:xfrm>
        </p:spPr>
        <p:txBody>
          <a:bodyPr/>
          <a:lstStyle/>
          <a:p>
            <a:pPr lvl="1"/>
            <a:r>
              <a:rPr lang="en-US" dirty="0"/>
              <a:t>Delegated permissions must not exceed what the signed-in user is allowed to do.</a:t>
            </a:r>
          </a:p>
          <a:p>
            <a:pPr lvl="1"/>
            <a:r>
              <a:rPr lang="en-US" dirty="0"/>
              <a:t>A scope (delegated permission) is denoted as </a:t>
            </a:r>
            <a:r>
              <a:rPr lang="en-US" b="1" i="1" dirty="0" err="1"/>
              <a:t>scp</a:t>
            </a:r>
            <a:r>
              <a:rPr lang="en-US" b="1" i="1" dirty="0"/>
              <a:t> </a:t>
            </a:r>
            <a:r>
              <a:rPr lang="en-US" dirty="0"/>
              <a:t>in the token response:</a:t>
            </a:r>
          </a:p>
          <a:p>
            <a:pPr lvl="2"/>
            <a:r>
              <a:rPr lang="en-US" dirty="0" err="1">
                <a:highlight>
                  <a:srgbClr val="FFFF00"/>
                </a:highlight>
              </a:rPr>
              <a:t>Eg</a:t>
            </a:r>
            <a:r>
              <a:rPr lang="en-US" dirty="0">
                <a:highlight>
                  <a:srgbClr val="FFFF00"/>
                </a:highlight>
              </a:rPr>
              <a:t>: "</a:t>
            </a:r>
            <a:r>
              <a:rPr lang="en-US" dirty="0" err="1">
                <a:highlight>
                  <a:srgbClr val="FFFF00"/>
                </a:highlight>
              </a:rPr>
              <a:t>scp</a:t>
            </a:r>
            <a:r>
              <a:rPr lang="en-US" dirty="0">
                <a:highlight>
                  <a:srgbClr val="FFFF00"/>
                </a:highlight>
              </a:rPr>
              <a:t>": "</a:t>
            </a:r>
            <a:r>
              <a:rPr lang="en-US" dirty="0" err="1">
                <a:highlight>
                  <a:srgbClr val="FFFF00"/>
                </a:highlight>
              </a:rPr>
              <a:t>Catalog.View.Published</a:t>
            </a:r>
            <a:r>
              <a:rPr lang="en-US" dirty="0">
                <a:highlight>
                  <a:srgbClr val="FFFF00"/>
                </a:highlight>
              </a:rPr>
              <a:t>",</a:t>
            </a:r>
          </a:p>
          <a:p>
            <a:pPr lvl="1"/>
            <a:r>
              <a:rPr lang="en-US" dirty="0"/>
              <a:t>In case there are more than one delegated permission, in that case the value of </a:t>
            </a:r>
            <a:r>
              <a:rPr lang="en-US" b="1" i="1" dirty="0" err="1"/>
              <a:t>scp</a:t>
            </a:r>
            <a:r>
              <a:rPr lang="en-US" dirty="0"/>
              <a:t> property gets populated by all the required scopes separated by spaces:</a:t>
            </a:r>
          </a:p>
          <a:p>
            <a:pPr lvl="2"/>
            <a:r>
              <a:rPr lang="en-US" dirty="0" err="1">
                <a:highlight>
                  <a:srgbClr val="FFFF00"/>
                </a:highlight>
              </a:rPr>
              <a:t>Eg</a:t>
            </a:r>
            <a:r>
              <a:rPr lang="en-US" dirty="0">
                <a:highlight>
                  <a:srgbClr val="FFFF00"/>
                </a:highlight>
              </a:rPr>
              <a:t>: "</a:t>
            </a:r>
            <a:r>
              <a:rPr lang="en-US" dirty="0" err="1">
                <a:highlight>
                  <a:srgbClr val="FFFF00"/>
                </a:highlight>
              </a:rPr>
              <a:t>scp</a:t>
            </a:r>
            <a:r>
              <a:rPr lang="en-US" dirty="0">
                <a:highlight>
                  <a:srgbClr val="FFFF00"/>
                </a:highlight>
              </a:rPr>
              <a:t>": "</a:t>
            </a:r>
            <a:r>
              <a:rPr lang="en-US" dirty="0" err="1">
                <a:highlight>
                  <a:srgbClr val="FFFF00"/>
                </a:highlight>
              </a:rPr>
              <a:t>Catalog.View.Published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Catalog.ReadWrite.All</a:t>
            </a:r>
            <a:r>
              <a:rPr lang="en-US" dirty="0">
                <a:highlight>
                  <a:srgbClr val="FFFF00"/>
                </a:highlight>
              </a:rPr>
              <a:t>”</a:t>
            </a:r>
          </a:p>
          <a:p>
            <a:pPr lvl="1"/>
            <a:r>
              <a:rPr lang="en-US" sz="2000" dirty="0"/>
              <a:t>Few other information (claims) to look for would really be the</a:t>
            </a:r>
          </a:p>
          <a:p>
            <a:pPr lvl="2"/>
            <a:r>
              <a:rPr lang="en-US" dirty="0" err="1"/>
              <a:t>Oid</a:t>
            </a:r>
            <a:r>
              <a:rPr lang="en-US" dirty="0"/>
              <a:t>: </a:t>
            </a:r>
            <a:r>
              <a:rPr lang="en-US" dirty="0">
                <a:sym typeface="Wingdings" panose="05000000000000000000" pitchFamily="2" charset="2"/>
              </a:rPr>
              <a:t> User </a:t>
            </a:r>
            <a:r>
              <a:rPr lang="en-US" dirty="0" err="1">
                <a:sym typeface="Wingdings" panose="05000000000000000000" pitchFamily="2" charset="2"/>
              </a:rPr>
              <a:t>Object_id</a:t>
            </a:r>
            <a:r>
              <a:rPr lang="en-US" dirty="0">
                <a:sym typeface="Wingdings" panose="05000000000000000000" pitchFamily="2" charset="2"/>
              </a:rPr>
              <a:t> which is immutable (unique) value.</a:t>
            </a:r>
            <a:endParaRPr lang="en-US" dirty="0"/>
          </a:p>
          <a:p>
            <a:pPr lvl="2"/>
            <a:r>
              <a:rPr lang="en-US" dirty="0"/>
              <a:t>Sub: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b="0" i="0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The principal about which the token asserts information, such as the user of an app. </a:t>
            </a:r>
            <a:endParaRPr lang="en-US" dirty="0">
              <a:sym typeface="Wingdings" panose="05000000000000000000" pitchFamily="2" charset="2"/>
            </a:endParaRPr>
          </a:p>
          <a:p>
            <a:pPr lvl="2"/>
            <a:r>
              <a:rPr lang="en-US" dirty="0" err="1"/>
              <a:t>Tid</a:t>
            </a:r>
            <a:r>
              <a:rPr lang="en-US" dirty="0"/>
              <a:t>:  </a:t>
            </a:r>
            <a:r>
              <a:rPr lang="en-US" dirty="0">
                <a:sym typeface="Wingdings" panose="05000000000000000000" pitchFamily="2" charset="2"/>
              </a:rPr>
              <a:t> Tenant ID</a:t>
            </a:r>
            <a:endParaRPr lang="en-US" dirty="0"/>
          </a:p>
          <a:p>
            <a:pPr marL="228600" lvl="1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dirty="0"/>
              <a:t>More details in the documentation</a:t>
            </a:r>
          </a:p>
          <a:p>
            <a:pPr lvl="1"/>
            <a:r>
              <a:rPr lang="en-US" dirty="0">
                <a:hlinkClick r:id="rId3"/>
              </a:rPr>
              <a:t>Microsoft identity platform access tokens - Microsoft identity platform | Microsoft Docs</a:t>
            </a:r>
            <a:endParaRPr lang="en-US" dirty="0"/>
          </a:p>
          <a:p>
            <a:pPr lvl="1"/>
            <a:r>
              <a:rPr lang="en-US" dirty="0">
                <a:hlinkClick r:id="rId4"/>
              </a:rPr>
              <a:t>Configure protected web API apps - Microsoft identity platform | Microsoft Docs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7351061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289723-D6DE-4E1D-BC74-13F71B4A2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Validating access tokens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790F89-3676-4F24-BED1-7BA79ECF259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1261081"/>
          </a:xfrm>
        </p:spPr>
        <p:txBody>
          <a:bodyPr>
            <a:normAutofit/>
          </a:bodyPr>
          <a:lstStyle/>
          <a:p>
            <a:r>
              <a:rPr lang="en-US"/>
              <a:t>Use a library for signature verification and JWT decoding.</a:t>
            </a:r>
          </a:p>
          <a:p>
            <a:pPr lvl="1"/>
            <a:r>
              <a:rPr lang="en-US"/>
              <a:t>Attempting to implement this yourself is a security risk.</a:t>
            </a:r>
          </a:p>
          <a:p>
            <a:pPr marL="228600" lvl="1" indent="0">
              <a:buNone/>
            </a:pPr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B8347FA-934A-4855-BD03-59F8077128DE}"/>
              </a:ext>
            </a:extLst>
          </p:cNvPr>
          <p:cNvGrpSpPr/>
          <p:nvPr/>
        </p:nvGrpSpPr>
        <p:grpSpPr>
          <a:xfrm>
            <a:off x="1918490" y="3285625"/>
            <a:ext cx="1474764" cy="1661610"/>
            <a:chOff x="10501425" y="239429"/>
            <a:chExt cx="1474764" cy="166161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73A867D-C425-4845-9254-B2AD254604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 txBox="1"/>
            <p:nvPr/>
          </p:nvSpPr>
          <p:spPr>
            <a:xfrm>
              <a:off x="10501425" y="1357942"/>
              <a:ext cx="1474764" cy="54309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168">
                <a:lnSpc>
                  <a:spcPct val="90000"/>
                </a:lnSpc>
                <a:spcAft>
                  <a:spcPts val="588"/>
                </a:spcAft>
                <a:defRPr/>
              </a:pPr>
              <a:r>
                <a:rPr lang="en-US" sz="1961">
                  <a:latin typeface="Segoe UI Semibold"/>
                </a:rPr>
                <a:t>Microsoft</a:t>
              </a:r>
              <a:br>
                <a:rPr lang="en-US" sz="1961">
                  <a:latin typeface="Segoe UI Semibold"/>
                </a:rPr>
              </a:br>
              <a:r>
                <a:rPr lang="en-US" sz="1961">
                  <a:latin typeface="Segoe UI Semibold"/>
                </a:rPr>
                <a:t>Identity Web</a:t>
              </a:r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CB5BFA93-E089-4BD0-B1F9-742E8C6B23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0727149" y="239429"/>
              <a:ext cx="1023316" cy="1023318"/>
            </a:xfrm>
            <a:custGeom>
              <a:avLst/>
              <a:gdLst>
                <a:gd name="connsiteX0" fmla="*/ 497421 w 1313665"/>
                <a:gd name="connsiteY0" fmla="*/ 21738 h 1313666"/>
                <a:gd name="connsiteX1" fmla="*/ 10881 w 1313665"/>
                <a:gd name="connsiteY1" fmla="*/ 548886 h 1313666"/>
                <a:gd name="connsiteX2" fmla="*/ 13344 w 1313665"/>
                <a:gd name="connsiteY2" fmla="*/ 524458 h 1313666"/>
                <a:gd name="connsiteX3" fmla="*/ 401163 w 1313665"/>
                <a:gd name="connsiteY3" fmla="*/ 51617 h 1313666"/>
                <a:gd name="connsiteX4" fmla="*/ 656833 w 1313665"/>
                <a:gd name="connsiteY4" fmla="*/ 0 h 1313666"/>
                <a:gd name="connsiteX5" fmla="*/ 789208 w 1313665"/>
                <a:gd name="connsiteY5" fmla="*/ 13345 h 1313666"/>
                <a:gd name="connsiteX6" fmla="*/ 800881 w 1313665"/>
                <a:gd name="connsiteY6" fmla="*/ 16969 h 1313666"/>
                <a:gd name="connsiteX7" fmla="*/ 800881 w 1313665"/>
                <a:gd name="connsiteY7" fmla="*/ 16969 h 1313666"/>
                <a:gd name="connsiteX8" fmla="*/ 912501 w 1313665"/>
                <a:gd name="connsiteY8" fmla="*/ 51617 h 1313666"/>
                <a:gd name="connsiteX9" fmla="*/ 1313665 w 1313665"/>
                <a:gd name="connsiteY9" fmla="*/ 656833 h 1313666"/>
                <a:gd name="connsiteX10" fmla="*/ 656832 w 1313665"/>
                <a:gd name="connsiteY10" fmla="*/ 1313666 h 1313666"/>
                <a:gd name="connsiteX11" fmla="*/ 51616 w 1313665"/>
                <a:gd name="connsiteY11" fmla="*/ 912502 h 1313666"/>
                <a:gd name="connsiteX12" fmla="*/ 32166 w 1313665"/>
                <a:gd name="connsiteY12" fmla="*/ 849844 h 1313666"/>
                <a:gd name="connsiteX13" fmla="*/ 32167 w 1313665"/>
                <a:gd name="connsiteY13" fmla="*/ 849843 h 1313666"/>
                <a:gd name="connsiteX14" fmla="*/ 13345 w 1313665"/>
                <a:gd name="connsiteY14" fmla="*/ 789208 h 1313666"/>
                <a:gd name="connsiteX15" fmla="*/ 0 w 1313665"/>
                <a:gd name="connsiteY15" fmla="*/ 656833 h 1313666"/>
                <a:gd name="connsiteX16" fmla="*/ 10882 w 1313665"/>
                <a:gd name="connsiteY16" fmla="*/ 548886 h 1313666"/>
                <a:gd name="connsiteX17" fmla="*/ 497422 w 1313665"/>
                <a:gd name="connsiteY17" fmla="*/ 21738 h 1313666"/>
                <a:gd name="connsiteX18" fmla="*/ 524458 w 1313665"/>
                <a:gd name="connsiteY18" fmla="*/ 13345 h 1313666"/>
                <a:gd name="connsiteX19" fmla="*/ 656833 w 1313665"/>
                <a:gd name="connsiteY19" fmla="*/ 0 h 1313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313665" h="1313666">
                  <a:moveTo>
                    <a:pt x="497421" y="21738"/>
                  </a:moveTo>
                  <a:lnTo>
                    <a:pt x="10881" y="548886"/>
                  </a:lnTo>
                  <a:lnTo>
                    <a:pt x="13344" y="524458"/>
                  </a:lnTo>
                  <a:cubicBezTo>
                    <a:pt x="57092" y="310667"/>
                    <a:pt x="204707" y="134711"/>
                    <a:pt x="401163" y="51617"/>
                  </a:cubicBezTo>
                  <a:close/>
                  <a:moveTo>
                    <a:pt x="656833" y="0"/>
                  </a:moveTo>
                  <a:cubicBezTo>
                    <a:pt x="702178" y="0"/>
                    <a:pt x="746450" y="4595"/>
                    <a:pt x="789208" y="13345"/>
                  </a:cubicBezTo>
                  <a:lnTo>
                    <a:pt x="800881" y="16969"/>
                  </a:lnTo>
                  <a:lnTo>
                    <a:pt x="800881" y="16969"/>
                  </a:lnTo>
                  <a:lnTo>
                    <a:pt x="912501" y="51617"/>
                  </a:lnTo>
                  <a:cubicBezTo>
                    <a:pt x="1148248" y="151330"/>
                    <a:pt x="1313665" y="384764"/>
                    <a:pt x="1313665" y="656833"/>
                  </a:cubicBezTo>
                  <a:cubicBezTo>
                    <a:pt x="1313665" y="1019592"/>
                    <a:pt x="1019591" y="1313666"/>
                    <a:pt x="656832" y="1313666"/>
                  </a:cubicBezTo>
                  <a:cubicBezTo>
                    <a:pt x="384763" y="1313666"/>
                    <a:pt x="151329" y="1148250"/>
                    <a:pt x="51616" y="912502"/>
                  </a:cubicBezTo>
                  <a:lnTo>
                    <a:pt x="32166" y="849844"/>
                  </a:lnTo>
                  <a:lnTo>
                    <a:pt x="32167" y="849843"/>
                  </a:lnTo>
                  <a:lnTo>
                    <a:pt x="13345" y="789208"/>
                  </a:lnTo>
                  <a:cubicBezTo>
                    <a:pt x="4595" y="746450"/>
                    <a:pt x="0" y="702178"/>
                    <a:pt x="0" y="656833"/>
                  </a:cubicBezTo>
                  <a:lnTo>
                    <a:pt x="10882" y="548886"/>
                  </a:lnTo>
                  <a:lnTo>
                    <a:pt x="497422" y="21738"/>
                  </a:lnTo>
                  <a:lnTo>
                    <a:pt x="524458" y="13345"/>
                  </a:lnTo>
                  <a:cubicBezTo>
                    <a:pt x="567216" y="4595"/>
                    <a:pt x="611488" y="0"/>
                    <a:pt x="656833" y="0"/>
                  </a:cubicBezTo>
                  <a:close/>
                </a:path>
              </a:pathLst>
            </a:custGeom>
            <a:solidFill>
              <a:schemeClr val="bg1"/>
            </a:solidFill>
            <a:ln w="10795" cap="flat" cmpd="sng" algn="ctr">
              <a:noFill/>
              <a:prstDash val="solid"/>
            </a:ln>
            <a:effectLst>
              <a:outerShdw blurRad="254000" dist="50800" dir="2700000" algn="tl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0" tIns="53747" rIns="0" bIns="5374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074317" fontAlgn="base">
                <a:spcBef>
                  <a:spcPct val="0"/>
                </a:spcBef>
                <a:spcAft>
                  <a:spcPct val="0"/>
                </a:spcAft>
              </a:pPr>
              <a:endParaRPr lang="en-US" sz="2307" kern="0">
                <a:solidFill>
                  <a:srgbClr val="3C3C41"/>
                </a:solidFill>
                <a:latin typeface="Segoe UI Semilight"/>
              </a:endParaRPr>
            </a:p>
          </p:txBody>
        </p:sp>
        <p:pic>
          <p:nvPicPr>
            <p:cNvPr id="6" name="Picture 5" descr="Microsoft&#10;Identity Web&#10;">
              <a:extLst>
                <a:ext uri="{FF2B5EF4-FFF2-40B4-BE49-F238E27FC236}">
                  <a16:creationId xmlns:a16="http://schemas.microsoft.com/office/drawing/2014/main" id="{A04B4123-3F4E-4D02-A6A3-6C79B810DE7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biLevel thresh="75000"/>
            </a:blip>
            <a:stretch>
              <a:fillRect/>
            </a:stretch>
          </p:blipFill>
          <p:spPr>
            <a:xfrm>
              <a:off x="10883958" y="365125"/>
              <a:ext cx="749764" cy="771925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1FDD3F9B-283B-4F2C-95BB-572678E74611}"/>
              </a:ext>
            </a:extLst>
          </p:cNvPr>
          <p:cNvGrpSpPr/>
          <p:nvPr/>
        </p:nvGrpSpPr>
        <p:grpSpPr>
          <a:xfrm>
            <a:off x="5285680" y="3285625"/>
            <a:ext cx="1547526" cy="1525872"/>
            <a:chOff x="10465044" y="2255564"/>
            <a:chExt cx="1547526" cy="1525872"/>
          </a:xfrm>
        </p:grpSpPr>
        <p:pic>
          <p:nvPicPr>
            <p:cNvPr id="1026" name="Picture 2" descr="See the source image">
              <a:extLst>
                <a:ext uri="{FF2B5EF4-FFF2-40B4-BE49-F238E27FC236}">
                  <a16:creationId xmlns:a16="http://schemas.microsoft.com/office/drawing/2014/main" id="{F5E34DB0-CC2A-4557-80A1-12429AA1403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65044" y="3120100"/>
              <a:ext cx="1547526" cy="6613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2" descr="See the source image">
              <a:extLst>
                <a:ext uri="{FF2B5EF4-FFF2-40B4-BE49-F238E27FC236}">
                  <a16:creationId xmlns:a16="http://schemas.microsoft.com/office/drawing/2014/main" id="{FBFD77E1-1B1C-4C10-81F8-AC8E3E123B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69713" y="2255564"/>
              <a:ext cx="1378254" cy="8645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F1150C55-9712-4FEA-836A-D1EE7B3EC490}"/>
              </a:ext>
            </a:extLst>
          </p:cNvPr>
          <p:cNvGrpSpPr/>
          <p:nvPr/>
        </p:nvGrpSpPr>
        <p:grpSpPr>
          <a:xfrm>
            <a:off x="8290115" y="3285625"/>
            <a:ext cx="1468713" cy="1608232"/>
            <a:chOff x="10619443" y="4981806"/>
            <a:chExt cx="1468713" cy="1608232"/>
          </a:xfrm>
        </p:grpSpPr>
        <p:pic>
          <p:nvPicPr>
            <p:cNvPr id="3074" name="Picture 2" descr="See the source image">
              <a:extLst>
                <a:ext uri="{FF2B5EF4-FFF2-40B4-BE49-F238E27FC236}">
                  <a16:creationId xmlns:a16="http://schemas.microsoft.com/office/drawing/2014/main" id="{20BBB471-BE1B-4C74-9AE3-BF24E56D8BE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19443" y="5763887"/>
              <a:ext cx="1468713" cy="8261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98" name="Picture 2" descr="See the source image">
              <a:extLst>
                <a:ext uri="{FF2B5EF4-FFF2-40B4-BE49-F238E27FC236}">
                  <a16:creationId xmlns:a16="http://schemas.microsoft.com/office/drawing/2014/main" id="{F8D097EE-ED9E-4992-A760-8BC5160070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62798" y="4981806"/>
              <a:ext cx="1382004" cy="10365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547003651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289723-D6DE-4E1D-BC74-13F71B4A2C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Properly handle Metadata refresh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790F89-3676-4F24-BED1-7BA79ECF259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6740" y="3953947"/>
            <a:ext cx="11018520" cy="2733056"/>
          </a:xfrm>
        </p:spPr>
        <p:txBody>
          <a:bodyPr vert="horz" wrap="square" lIns="0" tIns="0" rIns="0" bIns="0" rtlCol="0" anchor="t">
            <a:spAutoFit/>
          </a:bodyPr>
          <a:lstStyle/>
          <a:p>
            <a:pPr marL="457200" lvl="1" indent="-457200">
              <a:buFont typeface="Arial" panose="020B0604020202020204" pitchFamily="34" charset="0"/>
              <a:buChar char="•"/>
            </a:pPr>
            <a:r>
              <a:rPr lang="en-US" sz="2800">
                <a:latin typeface="Segoe UI Semilight" panose="020B0402040204020203" pitchFamily="34" charset="0"/>
                <a:cs typeface="Segoe UI Semilight" panose="020B0402040204020203" pitchFamily="34" charset="0"/>
              </a:rPr>
              <a:t>OWIN</a:t>
            </a:r>
          </a:p>
          <a:p>
            <a:pPr marL="685800" lvl="2" indent="-457200">
              <a:buFont typeface="Arial" panose="020B0604020202020204" pitchFamily="34" charset="0"/>
              <a:buChar char="•"/>
            </a:pPr>
            <a:r>
              <a:rPr lang="en-US" sz="2400">
                <a:latin typeface="Segoe UI Semilight" panose="020B0402040204020203" pitchFamily="34" charset="0"/>
                <a:cs typeface="Segoe UI Semilight" panose="020B0402040204020203" pitchFamily="34" charset="0"/>
              </a:rPr>
              <a:t>Hardcoded 24 refresh cycle</a:t>
            </a:r>
          </a:p>
          <a:p>
            <a:pPr marL="685800" lvl="2" indent="-457200">
              <a:buFont typeface="Arial" panose="020B0604020202020204" pitchFamily="34" charset="0"/>
              <a:buChar char="•"/>
            </a:pPr>
            <a:endParaRPr lang="en-US" sz="2400">
              <a:latin typeface="Segoe UI Semilight" panose="020B0402040204020203" pitchFamily="34" charset="0"/>
              <a:cs typeface="Segoe UI Semilight" panose="020B0402040204020203" pitchFamily="34" charset="0"/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lvl="1"/>
            <a:endParaRPr lang="en-US">
              <a:hlinkClick r:id="rId3"/>
            </a:endParaRPr>
          </a:p>
          <a:p>
            <a:pPr lvl="1"/>
            <a:r>
              <a:rPr lang="en-US">
                <a:hlinkClick r:id="rId3"/>
              </a:rPr>
              <a:t>How to: Build services that are resilient to Azure AD's OpenID Connect metadata refresh - Microsoft identity platform | Microsoft Docs</a:t>
            </a:r>
            <a:endParaRPr lang="en-US"/>
          </a:p>
          <a:p>
            <a:pPr lvl="1"/>
            <a:r>
              <a:rPr lang="en-US">
                <a:hlinkClick r:id="rId4"/>
              </a:rPr>
              <a:t>Signing Key Rollover in Microsoft identity platform | Microsoft Docs</a:t>
            </a:r>
            <a:endParaRPr lang="en-US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87409F1B-3F88-4D5A-A7B8-CD79B4588819}"/>
              </a:ext>
            </a:extLst>
          </p:cNvPr>
          <p:cNvSpPr txBox="1">
            <a:spLocks/>
          </p:cNvSpPr>
          <p:nvPr/>
        </p:nvSpPr>
        <p:spPr>
          <a:xfrm>
            <a:off x="738790" y="1586770"/>
            <a:ext cx="11018520" cy="183434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800" kern="1200" spc="0" baseline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2286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marR="0" lvl="0" indent="-4572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Use latest version of Microsoft.IdentityModel.* </a:t>
            </a:r>
          </a:p>
          <a:p>
            <a:pPr marL="685800" marR="0" lvl="1" indent="-4572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  <a:hlinkClick r:id="rId5"/>
              </a:rPr>
              <a:t>NuGet Gallery | </a:t>
            </a:r>
            <a:r>
              <a:rPr kumimoji="0" lang="en-US" sz="2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  <a:hlinkClick r:id="rId5"/>
              </a:rPr>
              <a:t>Microsoft.IdentityModel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  <a:hlinkClick r:id="rId5"/>
              </a:rPr>
              <a:t> 7.0.0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457200" marR="0" lvl="0" indent="-4572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ASP.NET Core / ASP.NET </a:t>
            </a:r>
          </a:p>
          <a:p>
            <a:pPr marL="457200" marR="0" lvl="0" indent="-4572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C90133-A3A6-46F0-996D-D02CE4BA8782}"/>
              </a:ext>
            </a:extLst>
          </p:cNvPr>
          <p:cNvSpPr txBox="1"/>
          <p:nvPr/>
        </p:nvSpPr>
        <p:spPr>
          <a:xfrm>
            <a:off x="1664115" y="3071979"/>
            <a:ext cx="8534400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SFMono-Regular"/>
                <a:ea typeface="+mn-ea"/>
                <a:cs typeface="+mn-cs"/>
              </a:rPr>
              <a:t>// shouldn’t be necessary as it’s true by default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171717"/>
                </a:solidFill>
                <a:effectLst/>
                <a:uLnTx/>
                <a:uFillTx/>
                <a:latin typeface="SFMono-Regular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err="1">
                <a:ln>
                  <a:noFill/>
                </a:ln>
                <a:solidFill>
                  <a:srgbClr val="171717"/>
                </a:solidFill>
                <a:effectLst/>
                <a:uLnTx/>
                <a:uFillTx/>
                <a:latin typeface="SFMono-Regular"/>
                <a:ea typeface="+mn-ea"/>
                <a:cs typeface="+mn-cs"/>
              </a:rPr>
              <a:t>options.RefreshOnIssuerKeyNotFound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171717"/>
                </a:solidFill>
                <a:effectLst/>
                <a:uLnTx/>
                <a:uFillTx/>
                <a:latin typeface="SFMono-Regular"/>
                <a:ea typeface="+mn-ea"/>
                <a:cs typeface="+mn-cs"/>
              </a:rPr>
              <a:t> = 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7704A"/>
                </a:solidFill>
                <a:effectLst/>
                <a:uLnTx/>
                <a:uFillTx/>
                <a:latin typeface="SFMono-Regular"/>
                <a:ea typeface="+mn-ea"/>
                <a:cs typeface="+mn-cs"/>
              </a:rPr>
              <a:t>true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171717"/>
                </a:solidFill>
                <a:effectLst/>
                <a:uLnTx/>
                <a:uFillTx/>
                <a:latin typeface="SFMono-Regular"/>
                <a:ea typeface="+mn-ea"/>
                <a:cs typeface="+mn-cs"/>
              </a:rPr>
              <a:t>;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gradFill>
                <a:gsLst>
                  <a:gs pos="2917">
                    <a:srgbClr val="000000"/>
                  </a:gs>
                  <a:gs pos="30000">
                    <a:srgbClr val="000000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71837578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289723-D6DE-4E1D-BC74-13F71B4A2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General guidelines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790F89-3676-4F24-BED1-7BA79ECF259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4074962"/>
          </a:xfrm>
        </p:spPr>
        <p:txBody>
          <a:bodyPr vert="horz" wrap="square" lIns="0" tIns="0" rIns="0" bIns="0" rtlCol="0" anchor="t">
            <a:spAutoFit/>
          </a:bodyPr>
          <a:lstStyle/>
          <a:p>
            <a:pPr lvl="1"/>
            <a:r>
              <a:rPr lang="en-US"/>
              <a:t>The audience (</a:t>
            </a:r>
            <a:r>
              <a:rPr lang="en-US" err="1"/>
              <a:t>aud</a:t>
            </a:r>
            <a:r>
              <a:rPr lang="en-US"/>
              <a:t>) must identify the service reading the token</a:t>
            </a:r>
          </a:p>
          <a:p>
            <a:pPr lvl="1"/>
            <a:r>
              <a:rPr lang="en-US"/>
              <a:t>The issuer (</a:t>
            </a:r>
            <a:r>
              <a:rPr lang="en-US" err="1"/>
              <a:t>iss</a:t>
            </a:r>
            <a:r>
              <a:rPr lang="en-US"/>
              <a:t>) must be the trusted issuer (e.g. an Azure AD tenant).</a:t>
            </a:r>
          </a:p>
          <a:p>
            <a:pPr lvl="1"/>
            <a:r>
              <a:rPr lang="en-US"/>
              <a:t>The token must be valid (</a:t>
            </a:r>
            <a:r>
              <a:rPr lang="en-US" err="1"/>
              <a:t>nbf</a:t>
            </a:r>
            <a:r>
              <a:rPr lang="en-US"/>
              <a:t> &lt; now) and not expired (exp &gt; now).</a:t>
            </a:r>
          </a:p>
          <a:p>
            <a:pPr lvl="1"/>
            <a:r>
              <a:rPr lang="en-US"/>
              <a:t>Do </a:t>
            </a:r>
            <a:r>
              <a:rPr lang="en-US" i="1"/>
              <a:t>not</a:t>
            </a:r>
            <a:r>
              <a:rPr lang="en-US"/>
              <a:t> accept the “none” signature algorithm.</a:t>
            </a:r>
          </a:p>
          <a:p>
            <a:pPr lvl="1"/>
            <a:r>
              <a:rPr lang="en-US"/>
              <a:t>Scope claim</a:t>
            </a:r>
          </a:p>
          <a:p>
            <a:pPr lvl="1"/>
            <a:endParaRPr lang="en-US"/>
          </a:p>
          <a:p>
            <a:pPr lvl="1"/>
            <a:endParaRPr lang="en-US"/>
          </a:p>
          <a:p>
            <a:pPr lvl="2"/>
            <a:endParaRPr lang="en-US"/>
          </a:p>
          <a:p>
            <a:r>
              <a:rPr lang="en-US"/>
              <a:t>More details in the documentation</a:t>
            </a:r>
          </a:p>
          <a:p>
            <a:pPr lvl="1"/>
            <a:r>
              <a:rPr lang="en-US">
                <a:hlinkClick r:id="rId3"/>
              </a:rPr>
              <a:t>Microsoft identity platform access tokens - Microsoft identity platform | Microsoft Docs</a:t>
            </a:r>
            <a:endParaRPr lang="en-US"/>
          </a:p>
          <a:p>
            <a:pPr lvl="1"/>
            <a:r>
              <a:rPr lang="en-US">
                <a:hlinkClick r:id="rId4"/>
              </a:rPr>
              <a:t>Configure protected web API apps - Microsoft identity platform | Microsoft Docs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17825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6EE01F0-1699-4D3A-8987-873DCD652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Delegated Permissions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61E3372-11C3-4971-B8CD-8B5B354E28F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5583067"/>
          </a:xfrm>
        </p:spPr>
        <p:txBody>
          <a:bodyPr/>
          <a:lstStyle/>
          <a:p>
            <a:r>
              <a:rPr lang="en-US"/>
              <a:t>JSON Web Token</a:t>
            </a:r>
          </a:p>
          <a:p>
            <a:endParaRPr lang="en-US" sz="1800"/>
          </a:p>
          <a:p>
            <a:r>
              <a:rPr lang="en-US" sz="1800"/>
              <a:t>eyJ0eXAiOiJKV1QiLCJhbGciOiJSUzI1NiIsImtpZCI6InU0T2ZORlBId0VCb3NIanRyYXVPYlY4NExuWSJ9.eyJhdWQiOiI0MTY2ODRhNy0wYjUyLTRmYTMtOTkxOC1lNzZkMTY1NDJiZTIiLCJpc3MiOiJodHRwczovL2xvZ2luLm1pY3Jvc29mdG9ubGluZS5jb20vYzcyYTI5NWQtZDdhNS00MWVhLWEzNTEtYjE1ZGQ5ZjY3MjE1L3YyLjAiLCJpYXQiOjE1NjM4ODMzMzYsIm5iZiI6MTU2Mzg4MzMzNiwiZXhwIjoxNTYzODg3MjM2LCJhaW8iOiJBVFFBeS84TUFBQUFhTHRBLzNNb2R4K09OK1FNaTUwMnZycFdib0h6c253akNxYmladU9qcTE2bFkxelU3YkVNdDlIUW90NXJGcDVqIiwiYXpwIjoiYmI3NjRjMjEtNDliOC00OWRlLWFhMjQtNmM3NmQ3ZGM4MDBmIiwiYXpwYWNyIjoiMCIsIm5hbWUiOiJNZWdhbiBCb3dlbiIsIm9pZCI6IjBlNzQ4Y2QwLTVkMmEtNDkxOC1hMzUxLTk1NDllNzVmZDFkZCIsInByZWZlcnJlZF91c2VybmFtZSI6Ik1lZ2FuQkBtaWNyb3NvZnRpZGVudGl0eS5kZXYiLCJyaCI6IkkiLCJyb2xlcyI6WyJBZG1pbiJdLCJzY3AiOiJDYXRhbG9nLlZpZXcuQWxsIENhdGFsb2cuVmlldy5QdWJsaXNoZWQiLCJzdWIiOiIwWDdQdkVUNG9ySFJuUlluZE12QTRDWWxZeGdfQ293c0UxQkdUSUFLNmhFIiwidGlkIjoiYzcyYTI5NWQtZDdhNS00MWVhLWEzNTEtYjE1ZGQ5ZjY3MjE1IiwidXRpIjoia2FlRkNSR3dtMFNPd01Obmp2SUhBQSIsInZlciI6IjIuMCJ9.gdp_cBRgJhfDo7d8_ooG1d41NCfLmLLwNxFTQl-_hhskeHXg45DMFBTCyxBv1Kt5ggrxxKgfkAZTdrM01mzpw-DhA8TX7xi7altJJ-iIjNMrRQVJI8F6UVZxMetgN_20184Ry9lbBDDOI0Ac6A8UnpV8uUbV08Aiiaj3ecjpX3vAaaTKuOQsdmzZEh9CK1REvxn6ospUTkL2wzqMQ-E4h-wb30-NpCqLuuaGITqpw45Sunn1hoq8fIZyzgCkVz65V_Udw4eTbKA1FGOg7nXiN_Pp0EKy1O6qiN77BQENA5PQOlcgRaOedQ1N9eH6_qT4AavHKMkqrxfcFp2QAD-UR</a:t>
            </a:r>
          </a:p>
          <a:p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19416649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6EE01F0-1699-4D3A-8987-873DCD652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Delegated Permissions – Internal claims removed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61E3372-11C3-4971-B8CD-8B5B354E28F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094732"/>
            <a:ext cx="11018520" cy="5109091"/>
          </a:xfrm>
        </p:spPr>
        <p:txBody>
          <a:bodyPr/>
          <a:lstStyle/>
          <a:p>
            <a:r>
              <a:rPr lang="en-US" sz="2000"/>
              <a:t>"</a:t>
            </a:r>
            <a:r>
              <a:rPr lang="en-US" sz="2000" err="1"/>
              <a:t>aud</a:t>
            </a:r>
            <a:r>
              <a:rPr lang="en-US" sz="2000"/>
              <a:t>": "416684a7-0b52-4fa3-9918-e76d16542be2",</a:t>
            </a:r>
          </a:p>
          <a:p>
            <a:r>
              <a:rPr lang="en-US" sz="2000"/>
              <a:t>"</a:t>
            </a:r>
            <a:r>
              <a:rPr lang="en-US" sz="2000" err="1"/>
              <a:t>iss</a:t>
            </a:r>
            <a:r>
              <a:rPr lang="en-US" sz="2000"/>
              <a:t>": "https://login.microsoftonline.com/c72a295d-d7a5-41ea-a351-b15dd9f67215/v2.0",</a:t>
            </a:r>
          </a:p>
          <a:p>
            <a:r>
              <a:rPr lang="en-US" sz="2000"/>
              <a:t>"</a:t>
            </a:r>
            <a:r>
              <a:rPr lang="en-US" sz="2000" err="1"/>
              <a:t>iat</a:t>
            </a:r>
            <a:r>
              <a:rPr lang="en-US" sz="2000"/>
              <a:t>": 1563883336,</a:t>
            </a:r>
          </a:p>
          <a:p>
            <a:r>
              <a:rPr lang="en-US" sz="2000"/>
              <a:t>"</a:t>
            </a:r>
            <a:r>
              <a:rPr lang="en-US" sz="2000" err="1"/>
              <a:t>nbf</a:t>
            </a:r>
            <a:r>
              <a:rPr lang="en-US" sz="2000"/>
              <a:t>": 1563883336,</a:t>
            </a:r>
          </a:p>
          <a:p>
            <a:r>
              <a:rPr lang="en-US" sz="2000"/>
              <a:t>"exp": 1563887236,</a:t>
            </a:r>
          </a:p>
          <a:p>
            <a:r>
              <a:rPr lang="en-US" sz="2000"/>
              <a:t>"</a:t>
            </a:r>
            <a:r>
              <a:rPr lang="en-US" sz="2000" err="1"/>
              <a:t>azp</a:t>
            </a:r>
            <a:r>
              <a:rPr lang="en-US" sz="2000"/>
              <a:t>": "bb764c21-49b8-49de-aa24-6c76d7dc800f",</a:t>
            </a:r>
          </a:p>
          <a:p>
            <a:r>
              <a:rPr lang="en-US" sz="2000"/>
              <a:t>"</a:t>
            </a:r>
            <a:r>
              <a:rPr lang="en-US" sz="2000" err="1"/>
              <a:t>azpacr</a:t>
            </a:r>
            <a:r>
              <a:rPr lang="en-US" sz="2000"/>
              <a:t>": "0",</a:t>
            </a:r>
          </a:p>
          <a:p>
            <a:r>
              <a:rPr lang="en-US" sz="2000"/>
              <a:t>"name": "Megan Bowen",</a:t>
            </a:r>
          </a:p>
          <a:p>
            <a:r>
              <a:rPr lang="en-US" sz="2000"/>
              <a:t>"</a:t>
            </a:r>
            <a:r>
              <a:rPr lang="en-US" sz="2000" err="1"/>
              <a:t>oid</a:t>
            </a:r>
            <a:r>
              <a:rPr lang="en-US" sz="2000"/>
              <a:t>": "0e748cd0-5d2a-4918-a351-9549e75fd1dd",</a:t>
            </a:r>
          </a:p>
          <a:p>
            <a:r>
              <a:rPr lang="en-US" sz="2000"/>
              <a:t>"</a:t>
            </a:r>
            <a:r>
              <a:rPr lang="en-US" sz="2000" err="1"/>
              <a:t>preferred_username</a:t>
            </a:r>
            <a:r>
              <a:rPr lang="en-US" sz="2000"/>
              <a:t>": "</a:t>
            </a:r>
            <a:r>
              <a:rPr lang="en-US" sz="2000" err="1"/>
              <a:t>MeganB@microsoftidentity.dev</a:t>
            </a:r>
            <a:r>
              <a:rPr lang="en-US" sz="2000"/>
              <a:t>",</a:t>
            </a:r>
          </a:p>
          <a:p>
            <a:r>
              <a:rPr lang="en-US" sz="2000">
                <a:highlight>
                  <a:srgbClr val="FFFF00"/>
                </a:highlight>
              </a:rPr>
              <a:t>"</a:t>
            </a:r>
            <a:r>
              <a:rPr lang="en-US" sz="2000" err="1">
                <a:highlight>
                  <a:srgbClr val="FFFF00"/>
                </a:highlight>
              </a:rPr>
              <a:t>scp</a:t>
            </a:r>
            <a:r>
              <a:rPr lang="en-US" sz="2000">
                <a:highlight>
                  <a:srgbClr val="FFFF00"/>
                </a:highlight>
              </a:rPr>
              <a:t>": "</a:t>
            </a:r>
            <a:r>
              <a:rPr lang="en-US" sz="2000" err="1">
                <a:highlight>
                  <a:srgbClr val="FFFF00"/>
                </a:highlight>
              </a:rPr>
              <a:t>Catalog.View.Published</a:t>
            </a:r>
            <a:r>
              <a:rPr lang="en-US" sz="2000">
                <a:highlight>
                  <a:srgbClr val="FFFF00"/>
                </a:highlight>
              </a:rPr>
              <a:t>",</a:t>
            </a:r>
          </a:p>
          <a:p>
            <a:r>
              <a:rPr lang="en-US" sz="2000"/>
              <a:t>"sub": "0X7PvET4orHRnRYndMvA4CYlYxg_CowsE1BGTIAK6hE",</a:t>
            </a:r>
          </a:p>
          <a:p>
            <a:r>
              <a:rPr lang="en-US" sz="2000"/>
              <a:t>"</a:t>
            </a:r>
            <a:r>
              <a:rPr lang="en-US" sz="2000" err="1"/>
              <a:t>tid</a:t>
            </a:r>
            <a:r>
              <a:rPr lang="en-US" sz="2000"/>
              <a:t>": "c72a295d-d7a5-41ea-a351-b15dd9f67215",</a:t>
            </a:r>
          </a:p>
          <a:p>
            <a:r>
              <a:rPr lang="en-US" sz="2000"/>
              <a:t>"</a:t>
            </a:r>
            <a:r>
              <a:rPr lang="en-US" sz="2000" err="1"/>
              <a:t>ver</a:t>
            </a:r>
            <a:r>
              <a:rPr lang="en-US" sz="2000"/>
              <a:t>": "2.0"</a:t>
            </a:r>
          </a:p>
        </p:txBody>
      </p:sp>
    </p:spTree>
    <p:extLst>
      <p:ext uri="{BB962C8B-B14F-4D97-AF65-F5344CB8AC3E}">
        <p14:creationId xmlns:p14="http://schemas.microsoft.com/office/powerpoint/2010/main" val="3176724627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6EE01F0-1699-4D3A-8987-873DCD652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Delegated Permissions – Internal claims removed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61E3372-11C3-4971-B8CD-8B5B354E28F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094732"/>
            <a:ext cx="11018520" cy="5109091"/>
          </a:xfrm>
        </p:spPr>
        <p:txBody>
          <a:bodyPr/>
          <a:lstStyle/>
          <a:p>
            <a:r>
              <a:rPr lang="en-US" sz="2000"/>
              <a:t>"</a:t>
            </a:r>
            <a:r>
              <a:rPr lang="en-US" sz="2000" err="1"/>
              <a:t>aud</a:t>
            </a:r>
            <a:r>
              <a:rPr lang="en-US" sz="2000"/>
              <a:t>": "416684a7-0b52-4fa3-9918-e76d16542be2",</a:t>
            </a:r>
          </a:p>
          <a:p>
            <a:r>
              <a:rPr lang="en-US" sz="2000"/>
              <a:t>"</a:t>
            </a:r>
            <a:r>
              <a:rPr lang="en-US" sz="2000" err="1"/>
              <a:t>iss</a:t>
            </a:r>
            <a:r>
              <a:rPr lang="en-US" sz="2000"/>
              <a:t>": "https://login.microsoftonline.com/c72a295d-d7a5-41ea-a351-b15dd9f67215/v2.0",</a:t>
            </a:r>
          </a:p>
          <a:p>
            <a:r>
              <a:rPr lang="en-US" sz="2000"/>
              <a:t>"</a:t>
            </a:r>
            <a:r>
              <a:rPr lang="en-US" sz="2000" err="1"/>
              <a:t>iat</a:t>
            </a:r>
            <a:r>
              <a:rPr lang="en-US" sz="2000"/>
              <a:t>": 1563883336,</a:t>
            </a:r>
          </a:p>
          <a:p>
            <a:r>
              <a:rPr lang="en-US" sz="2000"/>
              <a:t>"</a:t>
            </a:r>
            <a:r>
              <a:rPr lang="en-US" sz="2000" err="1"/>
              <a:t>nbf</a:t>
            </a:r>
            <a:r>
              <a:rPr lang="en-US" sz="2000"/>
              <a:t>": 1563883336,</a:t>
            </a:r>
          </a:p>
          <a:p>
            <a:r>
              <a:rPr lang="en-US" sz="2000"/>
              <a:t>"exp": 1563887236,</a:t>
            </a:r>
          </a:p>
          <a:p>
            <a:r>
              <a:rPr lang="en-US" sz="2000"/>
              <a:t>"</a:t>
            </a:r>
            <a:r>
              <a:rPr lang="en-US" sz="2000" err="1"/>
              <a:t>azp</a:t>
            </a:r>
            <a:r>
              <a:rPr lang="en-US" sz="2000"/>
              <a:t>": "bb764c21-49b8-49de-aa24-6c76d7dc800f",</a:t>
            </a:r>
          </a:p>
          <a:p>
            <a:r>
              <a:rPr lang="en-US" sz="2000"/>
              <a:t>"</a:t>
            </a:r>
            <a:r>
              <a:rPr lang="en-US" sz="2000" err="1"/>
              <a:t>azpacr</a:t>
            </a:r>
            <a:r>
              <a:rPr lang="en-US" sz="2000"/>
              <a:t>": "0",</a:t>
            </a:r>
          </a:p>
          <a:p>
            <a:r>
              <a:rPr lang="en-US" sz="2000"/>
              <a:t>"name": "Megan Bowen",</a:t>
            </a:r>
          </a:p>
          <a:p>
            <a:r>
              <a:rPr lang="en-US" sz="2000">
                <a:highlight>
                  <a:srgbClr val="00FF00"/>
                </a:highlight>
              </a:rPr>
              <a:t>"</a:t>
            </a:r>
            <a:r>
              <a:rPr lang="en-US" sz="2000" err="1">
                <a:highlight>
                  <a:srgbClr val="00FF00"/>
                </a:highlight>
              </a:rPr>
              <a:t>oid</a:t>
            </a:r>
            <a:r>
              <a:rPr lang="en-US" sz="2000">
                <a:highlight>
                  <a:srgbClr val="00FF00"/>
                </a:highlight>
              </a:rPr>
              <a:t>": "0e748cd0-5d2a-4918-a351-9549e75fd1dd",</a:t>
            </a:r>
          </a:p>
          <a:p>
            <a:r>
              <a:rPr lang="en-US" sz="2000"/>
              <a:t>"</a:t>
            </a:r>
            <a:r>
              <a:rPr lang="en-US" sz="2000" err="1"/>
              <a:t>preferred_username</a:t>
            </a:r>
            <a:r>
              <a:rPr lang="en-US" sz="2000"/>
              <a:t>": "</a:t>
            </a:r>
            <a:r>
              <a:rPr lang="en-US" sz="2000" err="1"/>
              <a:t>MeganB@microsoftidentity.dev</a:t>
            </a:r>
            <a:r>
              <a:rPr lang="en-US" sz="2000"/>
              <a:t>",</a:t>
            </a:r>
          </a:p>
          <a:p>
            <a:r>
              <a:rPr lang="en-US" sz="2000"/>
              <a:t>"</a:t>
            </a:r>
            <a:r>
              <a:rPr lang="en-US" sz="2000" err="1"/>
              <a:t>scp</a:t>
            </a:r>
            <a:r>
              <a:rPr lang="en-US" sz="2000"/>
              <a:t>": "</a:t>
            </a:r>
            <a:r>
              <a:rPr lang="en-US" sz="2000" err="1"/>
              <a:t>Catalog.View.Published</a:t>
            </a:r>
            <a:r>
              <a:rPr lang="en-US" sz="2000"/>
              <a:t>",</a:t>
            </a:r>
          </a:p>
          <a:p>
            <a:r>
              <a:rPr lang="en-US" sz="2000">
                <a:highlight>
                  <a:srgbClr val="FFFF00"/>
                </a:highlight>
              </a:rPr>
              <a:t>"sub": "0X7PvET4orHRnRYndMvA4CYlYxg_CowsE1BGTIAK6hE",</a:t>
            </a:r>
          </a:p>
          <a:p>
            <a:r>
              <a:rPr lang="en-US" sz="2000">
                <a:highlight>
                  <a:srgbClr val="00FF00"/>
                </a:highlight>
              </a:rPr>
              <a:t>"</a:t>
            </a:r>
            <a:r>
              <a:rPr lang="en-US" sz="2000" err="1">
                <a:highlight>
                  <a:srgbClr val="00FF00"/>
                </a:highlight>
              </a:rPr>
              <a:t>tid</a:t>
            </a:r>
            <a:r>
              <a:rPr lang="en-US" sz="2000">
                <a:highlight>
                  <a:srgbClr val="00FF00"/>
                </a:highlight>
              </a:rPr>
              <a:t>": "c72a295d-d7a5-41ea-a351-b15dd9f67215",</a:t>
            </a:r>
          </a:p>
          <a:p>
            <a:r>
              <a:rPr lang="en-US" sz="2000"/>
              <a:t>"</a:t>
            </a:r>
            <a:r>
              <a:rPr lang="en-US" sz="2000" err="1"/>
              <a:t>ver</a:t>
            </a:r>
            <a:r>
              <a:rPr lang="en-US" sz="2000"/>
              <a:t>": "2.0"</a:t>
            </a:r>
          </a:p>
        </p:txBody>
      </p:sp>
    </p:spTree>
    <p:extLst>
      <p:ext uri="{BB962C8B-B14F-4D97-AF65-F5344CB8AC3E}">
        <p14:creationId xmlns:p14="http://schemas.microsoft.com/office/powerpoint/2010/main" val="2379442810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App Roles for Apps</a:t>
            </a:r>
            <a:br>
              <a:rPr lang="en-US"/>
            </a:br>
            <a:r>
              <a:rPr lang="en-US" sz="3600"/>
              <a:t>(Application Permissions)</a:t>
            </a:r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7885BB7-598A-434A-BA7A-15D58F4755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E778C6A9-B447-4688-9B6E-A8C0A160D46C}"/>
              </a:ext>
            </a:extLst>
          </p:cNvPr>
          <p:cNvSpPr txBox="1">
            <a:spLocks/>
          </p:cNvSpPr>
          <p:nvPr/>
        </p:nvSpPr>
        <p:spPr>
          <a:xfrm>
            <a:off x="1425208" y="5918328"/>
            <a:ext cx="8652338" cy="785741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05" b="0" kern="1200" cap="none" spc="-10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 algn="ctr"/>
            <a:r>
              <a:rPr lang="en-US" sz="400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http://aka.ms/approles</a:t>
            </a:r>
            <a:endParaRPr kumimoji="0" lang="en-US" sz="4000" b="0" i="0" u="none" strike="noStrike" kern="1200" cap="none" spc="-100" normalizeH="0" baseline="0" noProof="0">
              <a:ln w="3175">
                <a:noFill/>
              </a:ln>
              <a:gradFill>
                <a:gsLst>
                  <a:gs pos="125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8235929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835792-8381-4F34-804A-6DCA78932629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91440" tIns="45720" rIns="91440" bIns="45720" rtlCol="0" anchor="t">
            <a:noAutofit/>
          </a:bodyPr>
          <a:lstStyle/>
          <a:p>
            <a:r>
              <a:rPr lang="en-US"/>
              <a:t>App Roles for apps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4263618-F96B-4509-8180-B334EACC518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76137"/>
            <a:ext cx="10384537" cy="4567404"/>
          </a:xfrm>
        </p:spPr>
        <p:txBody>
          <a:bodyPr/>
          <a:lstStyle/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Define app roles that will be assigned to apps in a tenant.</a:t>
            </a:r>
            <a:r>
              <a:rPr lang="en-US">
                <a:solidFill>
                  <a:prstClr val="black"/>
                </a:solidFill>
              </a:rPr>
              <a:t> 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endParaRPr lang="en-US">
              <a:solidFill>
                <a:prstClr val="black"/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>
                <a:solidFill>
                  <a:prstClr val="black"/>
                </a:solidFill>
              </a:rPr>
              <a:t>Integrated with the consent framework. 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Popularly known as “</a:t>
            </a:r>
            <a:r>
              <a:rPr kumimoji="0" lang="en-US" sz="2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Application Permissions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”.</a:t>
            </a:r>
            <a:r>
              <a:rPr kumimoji="0" lang="en-US" sz="2800" b="0" i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assignment can only be done via admin consent.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>
              <a:solidFill>
                <a:prstClr val="black"/>
              </a:solidFill>
              <a:latin typeface="Calibri" panose="020F0502020204030204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Allows</a:t>
            </a:r>
            <a:r>
              <a:rPr kumimoji="0" lang="en-US" sz="2800" b="0" i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apps that do not sign-in user (daemons) authenticate themselves and obtain tokens for a protected resource (web API) </a:t>
            </a: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B54EF2B-C2FD-4B7D-9116-A30EB17D13F9}"/>
              </a:ext>
            </a:extLst>
          </p:cNvPr>
          <p:cNvSpPr/>
          <p:nvPr/>
        </p:nvSpPr>
        <p:spPr>
          <a:xfrm>
            <a:off x="2554865" y="5858875"/>
            <a:ext cx="69352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/>
              </a:rPr>
              <a:t>How to: Add app roles in your application and receive them in the token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80407911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A76336-929B-425E-8954-2782B50FF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Let’s look at the portal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B67F6A3-338F-4C82-B641-EC38922822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611029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A43D23-D6A9-4D33-9DC1-5E3877715F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041" y="1539359"/>
            <a:ext cx="5943600" cy="553998"/>
          </a:xfrm>
        </p:spPr>
        <p:txBody>
          <a:bodyPr/>
          <a:lstStyle/>
          <a:p>
            <a:r>
              <a:rPr lang="en-US"/>
              <a:t>Before we get started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AEC862-181F-49F2-874B-4870A19EA52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2040" y="2941320"/>
            <a:ext cx="11027347" cy="1923604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/>
              <a:t>We are recording the sessions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/>
              <a:t>Please mute your microphone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/>
              <a:t>Please type your comments and questions into the chat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/>
              <a:t>You can also come out of mute to ask a question or make a comment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/>
              <a:t>Raise your hands in Teams, but this is harder for the presenter to see.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E839E7-92C7-4B27-85E7-DE5F213CB0B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610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2141CB-F9BD-4293-B47C-A337C94E4D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684" y="198802"/>
            <a:ext cx="11413683" cy="76507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Request for role in your code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CE6DC48-EFEC-40FE-9CF1-003FDAC29A56}"/>
              </a:ext>
            </a:extLst>
          </p:cNvPr>
          <p:cNvSpPr txBox="1"/>
          <p:nvPr/>
        </p:nvSpPr>
        <p:spPr>
          <a:xfrm>
            <a:off x="4274634" y="602166"/>
            <a:ext cx="7079167" cy="58135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353535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E48646-235B-4EE0-9133-A62E234B544A}"/>
              </a:ext>
            </a:extLst>
          </p:cNvPr>
          <p:cNvSpPr txBox="1"/>
          <p:nvPr/>
        </p:nvSpPr>
        <p:spPr>
          <a:xfrm>
            <a:off x="4193382" y="602166"/>
            <a:ext cx="7298532" cy="58135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highlight>
                <a:srgbClr val="FFFFFF"/>
              </a:highlight>
              <a:uLnTx/>
              <a:uFillTx/>
              <a:latin typeface="Calibri" panose="020F0502020204030204" pitchFamily="34" charset="0"/>
              <a:ea typeface="+mn-ea"/>
              <a:cs typeface="+mn-cs"/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EB4B0BF-49E2-4614-83F0-96383CB76D7E}"/>
              </a:ext>
            </a:extLst>
          </p:cNvPr>
          <p:cNvSpPr/>
          <p:nvPr/>
        </p:nvSpPr>
        <p:spPr>
          <a:xfrm>
            <a:off x="541475" y="1130620"/>
            <a:ext cx="11323286" cy="518603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sz="1600">
                <a:solidFill>
                  <a:srgbClr val="008000"/>
                </a:solidFill>
                <a:latin typeface="Consolas" panose="020B0609020204030204" pitchFamily="49" charset="0"/>
              </a:rPr>
              <a:t>// With client credentials flows the scopes is ALWAYS of the shape "resource/.default", as the </a:t>
            </a:r>
            <a:endParaRPr lang="en-US" sz="16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>
                <a:solidFill>
                  <a:srgbClr val="008000"/>
                </a:solidFill>
                <a:latin typeface="Consolas" panose="020B0609020204030204" pitchFamily="49" charset="0"/>
              </a:rPr>
              <a:t>// application permissions need to be set statically (in the portal or by PowerShell), </a:t>
            </a:r>
          </a:p>
          <a:p>
            <a:r>
              <a:rPr lang="en-US" sz="1600">
                <a:solidFill>
                  <a:srgbClr val="008000"/>
                </a:solidFill>
                <a:latin typeface="Consolas" panose="020B0609020204030204" pitchFamily="49" charset="0"/>
              </a:rPr>
              <a:t>// and then granted by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>
                <a:solidFill>
                  <a:srgbClr val="008000"/>
                </a:solidFill>
                <a:latin typeface="Consolas" panose="020B0609020204030204" pitchFamily="49" charset="0"/>
              </a:rPr>
              <a:t>a tenant administrator</a:t>
            </a:r>
            <a:endParaRPr lang="en-US" sz="16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[] </a:t>
            </a:r>
            <a:r>
              <a:rPr lang="en-US" sz="1600">
                <a:solidFill>
                  <a:srgbClr val="1F377F"/>
                </a:solidFill>
                <a:latin typeface="Consolas" panose="020B0609020204030204" pitchFamily="49" charset="0"/>
              </a:rPr>
              <a:t>scopes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 = </a:t>
            </a:r>
            <a:r>
              <a:rPr lang="en-US" sz="160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160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[] { </a:t>
            </a:r>
            <a:r>
              <a:rPr lang="en-US" sz="1600">
                <a:solidFill>
                  <a:srgbClr val="A31515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"</a:t>
            </a:r>
            <a:r>
              <a:rPr lang="en-US" sz="1600">
                <a:solidFill>
                  <a:srgbClr val="A31515"/>
                </a:solidFill>
                <a:highlight>
                  <a:srgbClr val="FFFF00"/>
                </a:highlight>
                <a:latin typeface="Consolas" panose="020B0609020204030204" pitchFamily="49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https://kkaad.onmicrosoft.com/</a:t>
            </a:r>
            <a:r>
              <a:rPr lang="en-US" sz="1600" err="1">
                <a:solidFill>
                  <a:srgbClr val="A31515"/>
                </a:solidFill>
                <a:highlight>
                  <a:srgbClr val="FFFF00"/>
                </a:highlight>
                <a:latin typeface="Consolas" panose="020B0609020204030204" pitchFamily="49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webapi</a:t>
            </a:r>
            <a:r>
              <a:rPr lang="en-US" sz="1600">
                <a:solidFill>
                  <a:srgbClr val="A31515"/>
                </a:solidFill>
                <a:highlight>
                  <a:srgbClr val="FFFF00"/>
                </a:highlight>
                <a:latin typeface="Consolas" panose="020B0609020204030204" pitchFamily="49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/.default"</a:t>
            </a:r>
            <a:r>
              <a:rPr lang="en-US" sz="160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 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};</a:t>
            </a:r>
          </a:p>
          <a:p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1600" err="1">
                <a:solidFill>
                  <a:srgbClr val="2B91AF"/>
                </a:solidFill>
                <a:latin typeface="Consolas" panose="020B0609020204030204" pitchFamily="49" charset="0"/>
              </a:rPr>
              <a:t>AuthenticationResult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1600">
                <a:solidFill>
                  <a:srgbClr val="1F377F"/>
                </a:solidFill>
                <a:latin typeface="Consolas" panose="020B0609020204030204" pitchFamily="49" charset="0"/>
              </a:rPr>
              <a:t>result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 = </a:t>
            </a:r>
            <a:r>
              <a:rPr lang="en-US" sz="1600">
                <a:solidFill>
                  <a:srgbClr val="0000FF"/>
                </a:solidFill>
                <a:latin typeface="Consolas" panose="020B0609020204030204" pitchFamily="49" charset="0"/>
              </a:rPr>
              <a:t>null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>
                <a:solidFill>
                  <a:srgbClr val="8F08C4"/>
                </a:solidFill>
                <a:latin typeface="Consolas" panose="020B0609020204030204" pitchFamily="49" charset="0"/>
              </a:rPr>
              <a:t>try</a:t>
            </a:r>
            <a:endParaRPr lang="en-US" sz="16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sz="1600">
                <a:solidFill>
                  <a:srgbClr val="1F377F"/>
                </a:solidFill>
                <a:latin typeface="Consolas" panose="020B0609020204030204" pitchFamily="49" charset="0"/>
              </a:rPr>
              <a:t>result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 = </a:t>
            </a:r>
            <a:r>
              <a:rPr lang="en-US" sz="1600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1600" err="1">
                <a:solidFill>
                  <a:srgbClr val="1F377F"/>
                </a:solidFill>
                <a:latin typeface="Consolas" panose="020B0609020204030204" pitchFamily="49" charset="0"/>
              </a:rPr>
              <a:t>app</a:t>
            </a:r>
            <a:r>
              <a:rPr lang="en-US" sz="160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600" err="1">
                <a:solidFill>
                  <a:srgbClr val="74531F"/>
                </a:solidFill>
                <a:latin typeface="Consolas" panose="020B0609020204030204" pitchFamily="49" charset="0"/>
              </a:rPr>
              <a:t>AcquireTokenForClient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600">
                <a:solidFill>
                  <a:srgbClr val="1F377F"/>
                </a:solidFill>
                <a:latin typeface="Consolas" panose="020B0609020204030204" pitchFamily="49" charset="0"/>
              </a:rPr>
              <a:t>scopes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        .</a:t>
            </a:r>
            <a:r>
              <a:rPr lang="en-US" sz="1600" err="1">
                <a:solidFill>
                  <a:srgbClr val="74531F"/>
                </a:solidFill>
                <a:latin typeface="Consolas" panose="020B0609020204030204" pitchFamily="49" charset="0"/>
              </a:rPr>
              <a:t>ExecuteAsync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sz="1600" err="1">
                <a:solidFill>
                  <a:srgbClr val="2B91AF"/>
                </a:solidFill>
                <a:latin typeface="Consolas" panose="020B0609020204030204" pitchFamily="49" charset="0"/>
              </a:rPr>
              <a:t>Console</a:t>
            </a:r>
            <a:r>
              <a:rPr lang="en-US" sz="160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600" err="1">
                <a:solidFill>
                  <a:srgbClr val="74531F"/>
                </a:solidFill>
                <a:latin typeface="Consolas" panose="020B0609020204030204" pitchFamily="49" charset="0"/>
              </a:rPr>
              <a:t>WriteLine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600">
                <a:solidFill>
                  <a:srgbClr val="A31515"/>
                </a:solidFill>
                <a:latin typeface="Consolas" panose="020B0609020204030204" pitchFamily="49" charset="0"/>
              </a:rPr>
              <a:t>"Token acquired </a:t>
            </a:r>
            <a:r>
              <a:rPr lang="en-US" sz="1600">
                <a:solidFill>
                  <a:srgbClr val="B776FB"/>
                </a:solidFill>
                <a:latin typeface="Consolas" panose="020B0609020204030204" pitchFamily="49" charset="0"/>
              </a:rPr>
              <a:t>\n</a:t>
            </a:r>
            <a:r>
              <a:rPr lang="en-US" sz="160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sz="1600">
                <a:solidFill>
                  <a:srgbClr val="8F08C4"/>
                </a:solidFill>
                <a:latin typeface="Consolas" panose="020B0609020204030204" pitchFamily="49" charset="0"/>
              </a:rPr>
              <a:t>catch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 (</a:t>
            </a:r>
            <a:r>
              <a:rPr lang="en-US" sz="1600" err="1">
                <a:solidFill>
                  <a:srgbClr val="2B91AF"/>
                </a:solidFill>
                <a:latin typeface="Consolas" panose="020B0609020204030204" pitchFamily="49" charset="0"/>
              </a:rPr>
              <a:t>MsalServiceException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1600">
                <a:solidFill>
                  <a:srgbClr val="1F377F"/>
                </a:solidFill>
                <a:latin typeface="Consolas" panose="020B0609020204030204" pitchFamily="49" charset="0"/>
              </a:rPr>
              <a:t>ex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) </a:t>
            </a:r>
            <a:r>
              <a:rPr lang="en-US" sz="1600">
                <a:solidFill>
                  <a:srgbClr val="8F08C4"/>
                </a:solidFill>
                <a:latin typeface="Consolas" panose="020B0609020204030204" pitchFamily="49" charset="0"/>
              </a:rPr>
              <a:t>when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 (</a:t>
            </a:r>
            <a:r>
              <a:rPr lang="en-US" sz="1600" err="1">
                <a:solidFill>
                  <a:srgbClr val="1F377F"/>
                </a:solidFill>
                <a:latin typeface="Consolas" panose="020B0609020204030204" pitchFamily="49" charset="0"/>
              </a:rPr>
              <a:t>ex</a:t>
            </a:r>
            <a:r>
              <a:rPr lang="en-US" sz="1600" err="1">
                <a:solidFill>
                  <a:srgbClr val="000000"/>
                </a:solidFill>
                <a:latin typeface="Consolas" panose="020B0609020204030204" pitchFamily="49" charset="0"/>
              </a:rPr>
              <a:t>.Message.</a:t>
            </a:r>
            <a:r>
              <a:rPr lang="en-US" sz="1600" err="1">
                <a:solidFill>
                  <a:srgbClr val="74531F"/>
                </a:solidFill>
                <a:latin typeface="Consolas" panose="020B0609020204030204" pitchFamily="49" charset="0"/>
              </a:rPr>
              <a:t>Contains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600">
                <a:solidFill>
                  <a:srgbClr val="A31515"/>
                </a:solidFill>
                <a:latin typeface="Consolas" panose="020B0609020204030204" pitchFamily="49" charset="0"/>
              </a:rPr>
              <a:t>"AADSTS70011"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))</a:t>
            </a:r>
          </a:p>
          <a:p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sz="1600">
                <a:solidFill>
                  <a:srgbClr val="008000"/>
                </a:solidFill>
                <a:latin typeface="Consolas" panose="020B0609020204030204" pitchFamily="49" charset="0"/>
              </a:rPr>
              <a:t>// Invalid scope. The scope has to be of the form "</a:t>
            </a:r>
            <a:r>
              <a:rPr lang="en-US" sz="1600">
                <a:solidFill>
                  <a:srgbClr val="008000"/>
                </a:solidFill>
                <a:latin typeface="Consolas" panose="020B0609020204030204" pitchFamily="49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https://resourceurl/.default"</a:t>
            </a:r>
            <a:endParaRPr lang="en-US" sz="1600">
              <a:solidFill>
                <a:srgbClr val="000000"/>
              </a:solidFill>
              <a:latin typeface="Consolas" panose="020B0609020204030204" pitchFamily="49" charset="0"/>
              <a:hlinkClick r:id="rId5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sz="1600">
                <a:solidFill>
                  <a:srgbClr val="008000"/>
                </a:solidFill>
                <a:latin typeface="Consolas" panose="020B0609020204030204" pitchFamily="49" charset="0"/>
              </a:rPr>
              <a:t>// Mitigation: change the scope to be as expected</a:t>
            </a:r>
            <a:endParaRPr lang="en-US" sz="16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sz="1600" err="1">
                <a:solidFill>
                  <a:srgbClr val="2B91AF"/>
                </a:solidFill>
                <a:latin typeface="Consolas" panose="020B0609020204030204" pitchFamily="49" charset="0"/>
              </a:rPr>
              <a:t>Console</a:t>
            </a:r>
            <a:r>
              <a:rPr lang="en-US" sz="160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600" err="1">
                <a:solidFill>
                  <a:srgbClr val="74531F"/>
                </a:solidFill>
                <a:latin typeface="Consolas" panose="020B0609020204030204" pitchFamily="49" charset="0"/>
              </a:rPr>
              <a:t>WriteLine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600">
                <a:solidFill>
                  <a:srgbClr val="A31515"/>
                </a:solidFill>
                <a:latin typeface="Consolas" panose="020B0609020204030204" pitchFamily="49" charset="0"/>
              </a:rPr>
              <a:t>"Scope provided is not supported"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en-US" sz="1600">
              <a:solidFill>
                <a:prstClr val="black"/>
              </a:solidFill>
              <a:latin typeface="Calibri" panose="020F0502020204030204" pitchFamily="34" charset="0"/>
            </a:endParaRPr>
          </a:p>
          <a:p>
            <a:endParaRPr lang="en" sz="1600">
              <a:solidFill>
                <a:prstClr val="black"/>
              </a:solidFill>
              <a:latin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70955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6EE01F0-1699-4D3A-8987-873DCD652C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Application Permission – Internal claims removed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61E3372-11C3-4971-B8CD-8B5B354E28F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098400"/>
            <a:ext cx="11018520" cy="5109091"/>
          </a:xfrm>
        </p:spPr>
        <p:txBody>
          <a:bodyPr/>
          <a:lstStyle/>
          <a:p>
            <a:r>
              <a:rPr lang="en-US" sz="2000"/>
              <a:t>“</a:t>
            </a:r>
            <a:r>
              <a:rPr lang="en-US" sz="2000" err="1"/>
              <a:t>aud</a:t>
            </a:r>
            <a:r>
              <a:rPr lang="en-US" sz="2000"/>
              <a:t>": "416684a7-0b52-4fa3-9918-e76d16542be2",</a:t>
            </a:r>
          </a:p>
          <a:p>
            <a:r>
              <a:rPr lang="en-US" sz="2000"/>
              <a:t>"</a:t>
            </a:r>
            <a:r>
              <a:rPr lang="en-US" sz="2000" err="1"/>
              <a:t>iss</a:t>
            </a:r>
            <a:r>
              <a:rPr lang="en-US" sz="2000"/>
              <a:t>": "https://login.microsoftonline.com/c72a295d-d7a5-41ea-a351-b15dd9f67215/v2.0",</a:t>
            </a:r>
          </a:p>
          <a:p>
            <a:r>
              <a:rPr lang="en-US" sz="2000"/>
              <a:t>"</a:t>
            </a:r>
            <a:r>
              <a:rPr lang="en-US" sz="2000" err="1"/>
              <a:t>iat</a:t>
            </a:r>
            <a:r>
              <a:rPr lang="en-US" sz="2000"/>
              <a:t>": 1563882662,</a:t>
            </a:r>
          </a:p>
          <a:p>
            <a:r>
              <a:rPr lang="en-US" sz="2000"/>
              <a:t>"</a:t>
            </a:r>
            <a:r>
              <a:rPr lang="en-US" sz="2000" err="1"/>
              <a:t>nbf</a:t>
            </a:r>
            <a:r>
              <a:rPr lang="en-US" sz="2000"/>
              <a:t>": 1563882662,</a:t>
            </a:r>
          </a:p>
          <a:p>
            <a:r>
              <a:rPr lang="en-US" sz="2000"/>
              <a:t>"exp": 1563886562,</a:t>
            </a:r>
          </a:p>
          <a:p>
            <a:r>
              <a:rPr lang="en-US" sz="2000"/>
              <a:t>"</a:t>
            </a:r>
            <a:r>
              <a:rPr lang="en-US" sz="2000" err="1"/>
              <a:t>azp</a:t>
            </a:r>
            <a:r>
              <a:rPr lang="en-US" sz="2000"/>
              <a:t>": "bf9b8d73-dc3f-4c03-a928-7529d3cc3fd4",</a:t>
            </a:r>
          </a:p>
          <a:p>
            <a:r>
              <a:rPr lang="en-US" sz="2000"/>
              <a:t>"</a:t>
            </a:r>
            <a:r>
              <a:rPr lang="en-US" sz="2000" err="1"/>
              <a:t>azpacr</a:t>
            </a:r>
            <a:r>
              <a:rPr lang="en-US" sz="2000"/>
              <a:t>": "1",</a:t>
            </a:r>
          </a:p>
          <a:p>
            <a:r>
              <a:rPr lang="en-US" sz="2000"/>
              <a:t>"</a:t>
            </a:r>
            <a:r>
              <a:rPr lang="en-US" sz="2000" err="1"/>
              <a:t>oid</a:t>
            </a:r>
            <a:r>
              <a:rPr lang="en-US" sz="2000"/>
              <a:t>": "7d655a98-843c-4337-ad24-3a4b0922179e",</a:t>
            </a:r>
          </a:p>
          <a:p>
            <a:r>
              <a:rPr lang="en-US" sz="2000"/>
              <a:t>"roles": [</a:t>
            </a:r>
          </a:p>
          <a:p>
            <a:r>
              <a:rPr lang="en-US" sz="2000"/>
              <a:t>  "</a:t>
            </a:r>
            <a:r>
              <a:rPr lang="en-US" sz="2000" err="1"/>
              <a:t>Catalog.View.All</a:t>
            </a:r>
            <a:r>
              <a:rPr lang="en-US" sz="2000"/>
              <a:t>"</a:t>
            </a:r>
          </a:p>
          <a:p>
            <a:r>
              <a:rPr lang="en-US" sz="2000"/>
              <a:t>],</a:t>
            </a:r>
          </a:p>
          <a:p>
            <a:r>
              <a:rPr lang="en-US" sz="2000"/>
              <a:t>"sub": "7d655a98-843c-4337-ad24-3a4b0922179e",</a:t>
            </a:r>
          </a:p>
          <a:p>
            <a:r>
              <a:rPr lang="en-US" sz="2000"/>
              <a:t>"</a:t>
            </a:r>
            <a:r>
              <a:rPr lang="en-US" sz="2000" err="1"/>
              <a:t>tid</a:t>
            </a:r>
            <a:r>
              <a:rPr lang="en-US" sz="2000"/>
              <a:t>": "c72a295d-d7a5-41ea-a351-b15dd9f67215",</a:t>
            </a:r>
          </a:p>
          <a:p>
            <a:r>
              <a:rPr lang="en-US" sz="2000"/>
              <a:t>"</a:t>
            </a:r>
            <a:r>
              <a:rPr lang="en-US" sz="2000" err="1"/>
              <a:t>ver</a:t>
            </a:r>
            <a:r>
              <a:rPr lang="en-US" sz="2000"/>
              <a:t>": "2.0"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87366BE-5EBE-4CB5-8C4D-D8EAE73DE35B}"/>
              </a:ext>
            </a:extLst>
          </p:cNvPr>
          <p:cNvSpPr txBox="1"/>
          <p:nvPr/>
        </p:nvSpPr>
        <p:spPr>
          <a:xfrm>
            <a:off x="6511636" y="4112093"/>
            <a:ext cx="5092101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4000" b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No Scope (</a:t>
            </a:r>
            <a:r>
              <a:rPr lang="en-US" sz="4000" b="1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scp</a:t>
            </a:r>
            <a:r>
              <a:rPr lang="en-US" sz="4000" b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) claim </a:t>
            </a:r>
          </a:p>
        </p:txBody>
      </p:sp>
    </p:spTree>
    <p:extLst>
      <p:ext uri="{BB962C8B-B14F-4D97-AF65-F5344CB8AC3E}">
        <p14:creationId xmlns:p14="http://schemas.microsoft.com/office/powerpoint/2010/main" val="2846161283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6EE01F0-1699-4D3A-8987-873DCD652C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Application Permission – Internal claims removed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61E3372-11C3-4971-B8CD-8B5B354E28F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098400"/>
            <a:ext cx="11018520" cy="5109091"/>
          </a:xfrm>
        </p:spPr>
        <p:txBody>
          <a:bodyPr/>
          <a:lstStyle/>
          <a:p>
            <a:r>
              <a:rPr lang="en-US" sz="2000"/>
              <a:t>“</a:t>
            </a:r>
            <a:r>
              <a:rPr lang="en-US" sz="2000" err="1"/>
              <a:t>aud</a:t>
            </a:r>
            <a:r>
              <a:rPr lang="en-US" sz="2000"/>
              <a:t>": "416684a7-0b52-4fa3-9918-e76d16542be2",</a:t>
            </a:r>
          </a:p>
          <a:p>
            <a:r>
              <a:rPr lang="en-US" sz="2000"/>
              <a:t>"</a:t>
            </a:r>
            <a:r>
              <a:rPr lang="en-US" sz="2000" err="1"/>
              <a:t>iss</a:t>
            </a:r>
            <a:r>
              <a:rPr lang="en-US" sz="2000"/>
              <a:t>": "https://login.microsoftonline.com/c72a295d-d7a5-41ea-a351-b15dd9f67215/v2.0",</a:t>
            </a:r>
          </a:p>
          <a:p>
            <a:r>
              <a:rPr lang="en-US" sz="2000"/>
              <a:t>"</a:t>
            </a:r>
            <a:r>
              <a:rPr lang="en-US" sz="2000" err="1"/>
              <a:t>iat</a:t>
            </a:r>
            <a:r>
              <a:rPr lang="en-US" sz="2000"/>
              <a:t>": 1563882662,</a:t>
            </a:r>
          </a:p>
          <a:p>
            <a:r>
              <a:rPr lang="en-US" sz="2000"/>
              <a:t>"</a:t>
            </a:r>
            <a:r>
              <a:rPr lang="en-US" sz="2000" err="1"/>
              <a:t>nbf</a:t>
            </a:r>
            <a:r>
              <a:rPr lang="en-US" sz="2000"/>
              <a:t>": 1563882662,</a:t>
            </a:r>
          </a:p>
          <a:p>
            <a:r>
              <a:rPr lang="en-US" sz="2000"/>
              <a:t>"exp": 1563886562,</a:t>
            </a:r>
          </a:p>
          <a:p>
            <a:r>
              <a:rPr lang="en-US" sz="2000"/>
              <a:t>"</a:t>
            </a:r>
            <a:r>
              <a:rPr lang="en-US" sz="2000" err="1"/>
              <a:t>azp</a:t>
            </a:r>
            <a:r>
              <a:rPr lang="en-US" sz="2000"/>
              <a:t>": "bf9b8d73-dc3f-4c03-a928-7529d3cc3fd4",</a:t>
            </a:r>
          </a:p>
          <a:p>
            <a:r>
              <a:rPr lang="en-US" sz="2000"/>
              <a:t>"</a:t>
            </a:r>
            <a:r>
              <a:rPr lang="en-US" sz="2000" err="1"/>
              <a:t>azpacr</a:t>
            </a:r>
            <a:r>
              <a:rPr lang="en-US" sz="2000"/>
              <a:t>": "1",</a:t>
            </a:r>
          </a:p>
          <a:p>
            <a:r>
              <a:rPr lang="en-US" sz="2000"/>
              <a:t>"</a:t>
            </a:r>
            <a:r>
              <a:rPr lang="en-US" sz="2000" err="1"/>
              <a:t>oid</a:t>
            </a:r>
            <a:r>
              <a:rPr lang="en-US" sz="2000"/>
              <a:t>": "7d655a98-843c-4337-ad24-3a4b0922179e",</a:t>
            </a:r>
          </a:p>
          <a:p>
            <a:r>
              <a:rPr lang="en-US" sz="2000">
                <a:highlight>
                  <a:srgbClr val="FFFF00"/>
                </a:highlight>
              </a:rPr>
              <a:t>"roles": [</a:t>
            </a:r>
          </a:p>
          <a:p>
            <a:r>
              <a:rPr lang="en-US" sz="2000">
                <a:highlight>
                  <a:srgbClr val="FFFF00"/>
                </a:highlight>
              </a:rPr>
              <a:t>  "</a:t>
            </a:r>
            <a:r>
              <a:rPr lang="en-US" sz="2000" err="1">
                <a:highlight>
                  <a:srgbClr val="FFFF00"/>
                </a:highlight>
              </a:rPr>
              <a:t>Catalog.Read.All</a:t>
            </a:r>
            <a:r>
              <a:rPr lang="en-US" sz="2000">
                <a:highlight>
                  <a:srgbClr val="FFFF00"/>
                </a:highlight>
              </a:rPr>
              <a:t>"</a:t>
            </a:r>
          </a:p>
          <a:p>
            <a:r>
              <a:rPr lang="en-US" sz="2000">
                <a:highlight>
                  <a:srgbClr val="FFFF00"/>
                </a:highlight>
              </a:rPr>
              <a:t>],</a:t>
            </a:r>
          </a:p>
          <a:p>
            <a:r>
              <a:rPr lang="en-US" sz="2000"/>
              <a:t>"sub": "7d655a98-843c-4337-ad24-3a4b0922179e",</a:t>
            </a:r>
          </a:p>
          <a:p>
            <a:r>
              <a:rPr lang="en-US" sz="2000"/>
              <a:t>"</a:t>
            </a:r>
            <a:r>
              <a:rPr lang="en-US" sz="2000" err="1"/>
              <a:t>tid</a:t>
            </a:r>
            <a:r>
              <a:rPr lang="en-US" sz="2000"/>
              <a:t>": "c72a295d-d7a5-41ea-a351-b15dd9f67215",</a:t>
            </a:r>
          </a:p>
          <a:p>
            <a:r>
              <a:rPr lang="en-US" sz="2000"/>
              <a:t>"</a:t>
            </a:r>
            <a:r>
              <a:rPr lang="en-US" sz="2000" err="1"/>
              <a:t>ver</a:t>
            </a:r>
            <a:r>
              <a:rPr lang="en-US" sz="2000"/>
              <a:t>": "2.0"</a:t>
            </a:r>
          </a:p>
        </p:txBody>
      </p:sp>
    </p:spTree>
    <p:extLst>
      <p:ext uri="{BB962C8B-B14F-4D97-AF65-F5344CB8AC3E}">
        <p14:creationId xmlns:p14="http://schemas.microsoft.com/office/powerpoint/2010/main" val="1468427718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6EE01F0-1699-4D3A-8987-873DCD652C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Application Permission – Internal claims removed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61E3372-11C3-4971-B8CD-8B5B354E28F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098400"/>
            <a:ext cx="11018520" cy="5109091"/>
          </a:xfrm>
        </p:spPr>
        <p:txBody>
          <a:bodyPr/>
          <a:lstStyle/>
          <a:p>
            <a:r>
              <a:rPr lang="en-US" sz="2000"/>
              <a:t>“</a:t>
            </a:r>
            <a:r>
              <a:rPr lang="en-US" sz="2000" err="1"/>
              <a:t>aud</a:t>
            </a:r>
            <a:r>
              <a:rPr lang="en-US" sz="2000"/>
              <a:t>": "416684a7-0b52-4fa3-9918-e76d16542be2",</a:t>
            </a:r>
          </a:p>
          <a:p>
            <a:r>
              <a:rPr lang="en-US" sz="2000"/>
              <a:t>"</a:t>
            </a:r>
            <a:r>
              <a:rPr lang="en-US" sz="2000" err="1"/>
              <a:t>iss</a:t>
            </a:r>
            <a:r>
              <a:rPr lang="en-US" sz="2000"/>
              <a:t>": "https://login.microsoftonline.com/c72a295d-d7a5-41ea-a351-b15dd9f67215/v2.0",</a:t>
            </a:r>
          </a:p>
          <a:p>
            <a:r>
              <a:rPr lang="en-US" sz="2000"/>
              <a:t>"</a:t>
            </a:r>
            <a:r>
              <a:rPr lang="en-US" sz="2000" err="1"/>
              <a:t>iat</a:t>
            </a:r>
            <a:r>
              <a:rPr lang="en-US" sz="2000"/>
              <a:t>": 1563882662,</a:t>
            </a:r>
          </a:p>
          <a:p>
            <a:r>
              <a:rPr lang="en-US" sz="2000"/>
              <a:t>"</a:t>
            </a:r>
            <a:r>
              <a:rPr lang="en-US" sz="2000" err="1"/>
              <a:t>nbf</a:t>
            </a:r>
            <a:r>
              <a:rPr lang="en-US" sz="2000"/>
              <a:t>": 1563882662,</a:t>
            </a:r>
          </a:p>
          <a:p>
            <a:r>
              <a:rPr lang="en-US" sz="2000"/>
              <a:t>"exp": 1563886562,</a:t>
            </a:r>
          </a:p>
          <a:p>
            <a:r>
              <a:rPr lang="en-US" sz="2000">
                <a:highlight>
                  <a:srgbClr val="FFFF00"/>
                </a:highlight>
              </a:rPr>
              <a:t>"</a:t>
            </a:r>
            <a:r>
              <a:rPr lang="en-US" sz="2000" err="1">
                <a:highlight>
                  <a:srgbClr val="FFFF00"/>
                </a:highlight>
              </a:rPr>
              <a:t>azp</a:t>
            </a:r>
            <a:r>
              <a:rPr lang="en-US" sz="2000">
                <a:highlight>
                  <a:srgbClr val="FFFF00"/>
                </a:highlight>
              </a:rPr>
              <a:t>": "bf9b8d73-dc3f-4c03-a928-7529d3cc3fd4",</a:t>
            </a:r>
          </a:p>
          <a:p>
            <a:r>
              <a:rPr lang="en-US" sz="2000"/>
              <a:t>"</a:t>
            </a:r>
            <a:r>
              <a:rPr lang="en-US" sz="2000" err="1"/>
              <a:t>azpacr</a:t>
            </a:r>
            <a:r>
              <a:rPr lang="en-US" sz="2000"/>
              <a:t>": "1",</a:t>
            </a:r>
          </a:p>
          <a:p>
            <a:r>
              <a:rPr lang="en-US" sz="2000"/>
              <a:t>"</a:t>
            </a:r>
            <a:r>
              <a:rPr lang="en-US" sz="2000" err="1"/>
              <a:t>oid</a:t>
            </a:r>
            <a:r>
              <a:rPr lang="en-US" sz="2000"/>
              <a:t>": "7d655a98-843c-4337-ad24-3a4b0922179e",</a:t>
            </a:r>
          </a:p>
          <a:p>
            <a:r>
              <a:rPr lang="en-US" sz="2000"/>
              <a:t>"roles": [</a:t>
            </a:r>
          </a:p>
          <a:p>
            <a:r>
              <a:rPr lang="en-US" sz="2000"/>
              <a:t>  "</a:t>
            </a:r>
            <a:r>
              <a:rPr lang="en-US" sz="2000" err="1"/>
              <a:t>Catalog.View.All</a:t>
            </a:r>
            <a:r>
              <a:rPr lang="en-US" sz="2000"/>
              <a:t>"</a:t>
            </a:r>
          </a:p>
          <a:p>
            <a:r>
              <a:rPr lang="en-US" sz="2000"/>
              <a:t>],</a:t>
            </a:r>
          </a:p>
          <a:p>
            <a:r>
              <a:rPr lang="en-US" sz="2000"/>
              <a:t>"sub": "7d655a98-843c-4337-ad24-3a4b0922179e",</a:t>
            </a:r>
          </a:p>
          <a:p>
            <a:r>
              <a:rPr lang="en-US" sz="2000"/>
              <a:t>"</a:t>
            </a:r>
            <a:r>
              <a:rPr lang="en-US" sz="2000" err="1"/>
              <a:t>tid</a:t>
            </a:r>
            <a:r>
              <a:rPr lang="en-US" sz="2000"/>
              <a:t>": "c72a295d-d7a5-41ea-a351-b15dd9f67215",</a:t>
            </a:r>
          </a:p>
          <a:p>
            <a:r>
              <a:rPr lang="en-US" sz="2000"/>
              <a:t>“</a:t>
            </a:r>
            <a:r>
              <a:rPr lang="en-US" sz="2000" err="1"/>
              <a:t>ver</a:t>
            </a:r>
            <a:r>
              <a:rPr lang="en-US" sz="2000"/>
              <a:t>": "2.0"</a:t>
            </a:r>
          </a:p>
        </p:txBody>
      </p:sp>
    </p:spTree>
    <p:extLst>
      <p:ext uri="{BB962C8B-B14F-4D97-AF65-F5344CB8AC3E}">
        <p14:creationId xmlns:p14="http://schemas.microsoft.com/office/powerpoint/2010/main" val="1335684304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6EE01F0-1699-4D3A-8987-873DCD652C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Application Permission – Internal claims removed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61E3372-11C3-4971-B8CD-8B5B354E28F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098400"/>
            <a:ext cx="11018520" cy="5109091"/>
          </a:xfrm>
        </p:spPr>
        <p:txBody>
          <a:bodyPr/>
          <a:lstStyle/>
          <a:p>
            <a:r>
              <a:rPr lang="en-US" sz="2000"/>
              <a:t>“</a:t>
            </a:r>
            <a:r>
              <a:rPr lang="en-US" sz="2000" err="1"/>
              <a:t>aud</a:t>
            </a:r>
            <a:r>
              <a:rPr lang="en-US" sz="2000"/>
              <a:t>": "416684a7-0b52-4fa3-9918-e76d16542be2",</a:t>
            </a:r>
          </a:p>
          <a:p>
            <a:r>
              <a:rPr lang="en-US" sz="2000"/>
              <a:t>"</a:t>
            </a:r>
            <a:r>
              <a:rPr lang="en-US" sz="2000" err="1"/>
              <a:t>iss</a:t>
            </a:r>
            <a:r>
              <a:rPr lang="en-US" sz="2000"/>
              <a:t>": "https://login.microsoftonline.com/c72a295d-d7a5-41ea-a351-b15dd9f67215/v2.0",</a:t>
            </a:r>
          </a:p>
          <a:p>
            <a:r>
              <a:rPr lang="en-US" sz="2000"/>
              <a:t>"</a:t>
            </a:r>
            <a:r>
              <a:rPr lang="en-US" sz="2000" err="1"/>
              <a:t>iat</a:t>
            </a:r>
            <a:r>
              <a:rPr lang="en-US" sz="2000"/>
              <a:t>": 1563882662,</a:t>
            </a:r>
          </a:p>
          <a:p>
            <a:r>
              <a:rPr lang="en-US" sz="2000"/>
              <a:t>"</a:t>
            </a:r>
            <a:r>
              <a:rPr lang="en-US" sz="2000" err="1"/>
              <a:t>nbf</a:t>
            </a:r>
            <a:r>
              <a:rPr lang="en-US" sz="2000"/>
              <a:t>": 1563882662,</a:t>
            </a:r>
          </a:p>
          <a:p>
            <a:r>
              <a:rPr lang="en-US" sz="2000"/>
              <a:t>"exp": 1563886562,</a:t>
            </a:r>
          </a:p>
          <a:p>
            <a:r>
              <a:rPr lang="en-US" sz="2000"/>
              <a:t>"</a:t>
            </a:r>
            <a:r>
              <a:rPr lang="en-US" sz="2000" err="1"/>
              <a:t>azp</a:t>
            </a:r>
            <a:r>
              <a:rPr lang="en-US" sz="2000"/>
              <a:t>": "bf9b8d73-dc3f-4c03-a928-7529d3cc3fd4",</a:t>
            </a:r>
          </a:p>
          <a:p>
            <a:r>
              <a:rPr lang="en-US" sz="2000"/>
              <a:t>"</a:t>
            </a:r>
            <a:r>
              <a:rPr lang="en-US" sz="2000" err="1"/>
              <a:t>azpacr</a:t>
            </a:r>
            <a:r>
              <a:rPr lang="en-US" sz="2000"/>
              <a:t>": "1",</a:t>
            </a:r>
          </a:p>
          <a:p>
            <a:r>
              <a:rPr lang="en-US" sz="2000">
                <a:highlight>
                  <a:srgbClr val="FFFF00"/>
                </a:highlight>
              </a:rPr>
              <a:t>"</a:t>
            </a:r>
            <a:r>
              <a:rPr lang="en-US" sz="2000" err="1">
                <a:highlight>
                  <a:srgbClr val="FFFF00"/>
                </a:highlight>
              </a:rPr>
              <a:t>oid</a:t>
            </a:r>
            <a:r>
              <a:rPr lang="en-US" sz="2000">
                <a:highlight>
                  <a:srgbClr val="FFFF00"/>
                </a:highlight>
              </a:rPr>
              <a:t>": "7d655a98-843c-4337-ad24-3a4b0922179e",</a:t>
            </a:r>
          </a:p>
          <a:p>
            <a:r>
              <a:rPr lang="en-US" sz="2000"/>
              <a:t>"roles": [</a:t>
            </a:r>
          </a:p>
          <a:p>
            <a:r>
              <a:rPr lang="en-US" sz="2000"/>
              <a:t>  "</a:t>
            </a:r>
            <a:r>
              <a:rPr lang="en-US" sz="2000" err="1"/>
              <a:t>Catalog.View.All</a:t>
            </a:r>
            <a:r>
              <a:rPr lang="en-US" sz="2000"/>
              <a:t>"</a:t>
            </a:r>
          </a:p>
          <a:p>
            <a:r>
              <a:rPr lang="en-US" sz="2000"/>
              <a:t>],</a:t>
            </a:r>
          </a:p>
          <a:p>
            <a:r>
              <a:rPr lang="en-US" sz="2000">
                <a:highlight>
                  <a:srgbClr val="FFFF00"/>
                </a:highlight>
              </a:rPr>
              <a:t>"sub": "7d655a98-843c-4337-ad24-3a4b0922179e",</a:t>
            </a:r>
          </a:p>
          <a:p>
            <a:r>
              <a:rPr lang="en-US" sz="2000"/>
              <a:t>"</a:t>
            </a:r>
            <a:r>
              <a:rPr lang="en-US" sz="2000" err="1"/>
              <a:t>tid</a:t>
            </a:r>
            <a:r>
              <a:rPr lang="en-US" sz="2000"/>
              <a:t>": "c72a295d-d7a5-41ea-a351-b15dd9f67215",</a:t>
            </a:r>
          </a:p>
          <a:p>
            <a:r>
              <a:rPr lang="en-US" sz="2000"/>
              <a:t>“</a:t>
            </a:r>
            <a:r>
              <a:rPr lang="en-US" sz="2000" err="1"/>
              <a:t>ver</a:t>
            </a:r>
            <a:r>
              <a:rPr lang="en-US" sz="2000"/>
              <a:t>": "2.0"</a:t>
            </a:r>
          </a:p>
        </p:txBody>
      </p:sp>
    </p:spTree>
    <p:extLst>
      <p:ext uri="{BB962C8B-B14F-4D97-AF65-F5344CB8AC3E}">
        <p14:creationId xmlns:p14="http://schemas.microsoft.com/office/powerpoint/2010/main" val="493773292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2141CB-F9BD-4293-B47C-A337C94E4D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Verify and use roles in your code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237BFC-9CB8-4FEA-A2EB-B3A47203500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3533275"/>
          </a:xfrm>
        </p:spPr>
        <p:txBody>
          <a:bodyPr/>
          <a:lstStyle/>
          <a:p>
            <a:r>
              <a:rPr lang="en-US" sz="2800">
                <a:solidFill>
                  <a:srgbClr val="008000"/>
                </a:solidFill>
                <a:latin typeface="Consolas" panose="020B0609020204030204" pitchFamily="49" charset="0"/>
              </a:rPr>
              <a:t>// GET: </a:t>
            </a:r>
            <a:r>
              <a:rPr lang="en-US" sz="2800" err="1">
                <a:solidFill>
                  <a:srgbClr val="008000"/>
                </a:solidFill>
                <a:latin typeface="Consolas" panose="020B0609020204030204" pitchFamily="49" charset="0"/>
              </a:rPr>
              <a:t>api</a:t>
            </a:r>
            <a:r>
              <a:rPr lang="en-US" sz="2800">
                <a:solidFill>
                  <a:srgbClr val="008000"/>
                </a:solidFill>
                <a:latin typeface="Consolas" panose="020B0609020204030204" pitchFamily="49" charset="0"/>
              </a:rPr>
              <a:t>/</a:t>
            </a:r>
            <a:r>
              <a:rPr lang="en-US" sz="2800" err="1">
                <a:solidFill>
                  <a:srgbClr val="008000"/>
                </a:solidFill>
                <a:latin typeface="Consolas" panose="020B0609020204030204" pitchFamily="49" charset="0"/>
              </a:rPr>
              <a:t>todolist</a:t>
            </a:r>
            <a:endParaRPr lang="en-US" sz="28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80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sz="2800" err="1">
                <a:solidFill>
                  <a:srgbClr val="2B91AF"/>
                </a:solidFill>
                <a:latin typeface="Consolas" panose="020B0609020204030204" pitchFamily="49" charset="0"/>
              </a:rPr>
              <a:t>HttpGet</a:t>
            </a:r>
            <a:r>
              <a:rPr lang="en-US" sz="280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sz="280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[</a:t>
            </a:r>
            <a:r>
              <a:rPr lang="en-US" sz="2800">
                <a:solidFill>
                  <a:srgbClr val="2B91AF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Authorize</a:t>
            </a:r>
            <a:r>
              <a:rPr lang="en-US" sz="280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(Roles = </a:t>
            </a:r>
            <a:r>
              <a:rPr lang="en-US" sz="2800">
                <a:solidFill>
                  <a:srgbClr val="A31515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“</a:t>
            </a:r>
            <a:r>
              <a:rPr lang="en-US" sz="2800" err="1">
                <a:solidFill>
                  <a:srgbClr val="A31515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Catalog.Read.All</a:t>
            </a:r>
            <a:r>
              <a:rPr lang="en-US" sz="2800">
                <a:solidFill>
                  <a:srgbClr val="A31515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"</a:t>
            </a:r>
            <a:r>
              <a:rPr lang="en-US" sz="280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)]</a:t>
            </a:r>
          </a:p>
          <a:p>
            <a:r>
              <a:rPr lang="en-US" sz="280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280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2800" err="1">
                <a:solidFill>
                  <a:srgbClr val="2B91AF"/>
                </a:solidFill>
                <a:latin typeface="Consolas" panose="020B0609020204030204" pitchFamily="49" charset="0"/>
              </a:rPr>
              <a:t>IActionResult</a:t>
            </a:r>
            <a:r>
              <a:rPr lang="en-US" sz="280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2800">
                <a:solidFill>
                  <a:srgbClr val="74531F"/>
                </a:solidFill>
                <a:latin typeface="Consolas" panose="020B0609020204030204" pitchFamily="49" charset="0"/>
              </a:rPr>
              <a:t>Get</a:t>
            </a:r>
            <a:r>
              <a:rPr lang="en-US" sz="280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sz="280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280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sz="2800">
                <a:solidFill>
                  <a:srgbClr val="8F08C4"/>
                </a:solidFill>
                <a:latin typeface="Consolas" panose="020B0609020204030204" pitchFamily="49" charset="0"/>
              </a:rPr>
              <a:t>return</a:t>
            </a:r>
            <a:r>
              <a:rPr lang="en-US" sz="280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2800">
                <a:solidFill>
                  <a:srgbClr val="74531F"/>
                </a:solidFill>
                <a:latin typeface="Consolas" panose="020B0609020204030204" pitchFamily="49" charset="0"/>
              </a:rPr>
              <a:t>Ok</a:t>
            </a:r>
            <a:r>
              <a:rPr lang="en-US" sz="280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800" err="1">
                <a:solidFill>
                  <a:srgbClr val="000000"/>
                </a:solidFill>
                <a:latin typeface="Consolas" panose="020B0609020204030204" pitchFamily="49" charset="0"/>
              </a:rPr>
              <a:t>TodoStore.Values</a:t>
            </a:r>
            <a:r>
              <a:rPr lang="en-US" sz="280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28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CE6DC48-EFEC-40FE-9CF1-003FDAC29A56}"/>
              </a:ext>
            </a:extLst>
          </p:cNvPr>
          <p:cNvSpPr txBox="1"/>
          <p:nvPr/>
        </p:nvSpPr>
        <p:spPr>
          <a:xfrm>
            <a:off x="4274634" y="602166"/>
            <a:ext cx="7079167" cy="58135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353535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E48646-235B-4EE0-9133-A62E234B544A}"/>
              </a:ext>
            </a:extLst>
          </p:cNvPr>
          <p:cNvSpPr txBox="1"/>
          <p:nvPr/>
        </p:nvSpPr>
        <p:spPr>
          <a:xfrm>
            <a:off x="4193382" y="602166"/>
            <a:ext cx="7298532" cy="58135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highlight>
                <a:srgbClr val="FFFFFF"/>
              </a:highlight>
              <a:uLnTx/>
              <a:uFillTx/>
              <a:latin typeface="Calibri" panose="020F0502020204030204" pitchFamily="34" charset="0"/>
              <a:ea typeface="+mn-ea"/>
              <a:cs typeface="+mn-cs"/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</p:spTree>
    <p:extLst>
      <p:ext uri="{BB962C8B-B14F-4D97-AF65-F5344CB8AC3E}">
        <p14:creationId xmlns:p14="http://schemas.microsoft.com/office/powerpoint/2010/main" val="158864414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69A4A-8C39-4AB7-8CE1-8A1303C32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happens when one API needs to call another API?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33FF8FF-C646-4E8B-93F2-513FAAC95F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9789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47A8D-AD06-4344-B2FD-AEFE36A287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App has an authenticated user and a token to call API</a:t>
            </a:r>
          </a:p>
        </p:txBody>
      </p:sp>
      <p:sp>
        <p:nvSpPr>
          <p:cNvPr id="6" name="Browser_4" title="Icon of a website or an app window">
            <a:extLst>
              <a:ext uri="{FF2B5EF4-FFF2-40B4-BE49-F238E27FC236}">
                <a16:creationId xmlns:a16="http://schemas.microsoft.com/office/drawing/2014/main" id="{F1E30766-B2DC-4701-AF08-FB98A947CF0D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88263" y="4017364"/>
            <a:ext cx="1787536" cy="1322895"/>
          </a:xfrm>
          <a:custGeom>
            <a:avLst/>
            <a:gdLst>
              <a:gd name="T0" fmla="*/ 80 w 604"/>
              <a:gd name="T1" fmla="*/ 244 h 447"/>
              <a:gd name="T2" fmla="*/ 320 w 604"/>
              <a:gd name="T3" fmla="*/ 244 h 447"/>
              <a:gd name="T4" fmla="*/ 80 w 604"/>
              <a:gd name="T5" fmla="*/ 367 h 447"/>
              <a:gd name="T6" fmla="*/ 320 w 604"/>
              <a:gd name="T7" fmla="*/ 367 h 447"/>
              <a:gd name="T8" fmla="*/ 525 w 604"/>
              <a:gd name="T9" fmla="*/ 305 h 447"/>
              <a:gd name="T10" fmla="*/ 525 w 604"/>
              <a:gd name="T11" fmla="*/ 244 h 447"/>
              <a:gd name="T12" fmla="*/ 403 w 604"/>
              <a:gd name="T13" fmla="*/ 244 h 447"/>
              <a:gd name="T14" fmla="*/ 403 w 604"/>
              <a:gd name="T15" fmla="*/ 367 h 447"/>
              <a:gd name="T16" fmla="*/ 525 w 604"/>
              <a:gd name="T17" fmla="*/ 367 h 447"/>
              <a:gd name="T18" fmla="*/ 525 w 604"/>
              <a:gd name="T19" fmla="*/ 305 h 447"/>
              <a:gd name="T20" fmla="*/ 525 w 604"/>
              <a:gd name="T21" fmla="*/ 123 h 447"/>
              <a:gd name="T22" fmla="*/ 525 w 604"/>
              <a:gd name="T23" fmla="*/ 80 h 447"/>
              <a:gd name="T24" fmla="*/ 82 w 604"/>
              <a:gd name="T25" fmla="*/ 80 h 447"/>
              <a:gd name="T26" fmla="*/ 82 w 604"/>
              <a:gd name="T27" fmla="*/ 166 h 447"/>
              <a:gd name="T28" fmla="*/ 525 w 604"/>
              <a:gd name="T29" fmla="*/ 166 h 447"/>
              <a:gd name="T30" fmla="*/ 525 w 604"/>
              <a:gd name="T31" fmla="*/ 123 h 447"/>
              <a:gd name="T32" fmla="*/ 604 w 604"/>
              <a:gd name="T33" fmla="*/ 225 h 447"/>
              <a:gd name="T34" fmla="*/ 604 w 604"/>
              <a:gd name="T35" fmla="*/ 0 h 447"/>
              <a:gd name="T36" fmla="*/ 0 w 604"/>
              <a:gd name="T37" fmla="*/ 0 h 447"/>
              <a:gd name="T38" fmla="*/ 0 w 604"/>
              <a:gd name="T39" fmla="*/ 447 h 447"/>
              <a:gd name="T40" fmla="*/ 604 w 604"/>
              <a:gd name="T41" fmla="*/ 447 h 447"/>
              <a:gd name="T42" fmla="*/ 604 w 604"/>
              <a:gd name="T43" fmla="*/ 225 h 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604" h="447">
                <a:moveTo>
                  <a:pt x="80" y="244"/>
                </a:moveTo>
                <a:lnTo>
                  <a:pt x="320" y="244"/>
                </a:lnTo>
                <a:moveTo>
                  <a:pt x="80" y="367"/>
                </a:moveTo>
                <a:lnTo>
                  <a:pt x="320" y="367"/>
                </a:lnTo>
                <a:moveTo>
                  <a:pt x="525" y="305"/>
                </a:moveTo>
                <a:lnTo>
                  <a:pt x="525" y="244"/>
                </a:lnTo>
                <a:lnTo>
                  <a:pt x="403" y="244"/>
                </a:lnTo>
                <a:lnTo>
                  <a:pt x="403" y="367"/>
                </a:lnTo>
                <a:lnTo>
                  <a:pt x="525" y="367"/>
                </a:lnTo>
                <a:lnTo>
                  <a:pt x="525" y="305"/>
                </a:lnTo>
                <a:moveTo>
                  <a:pt x="525" y="123"/>
                </a:moveTo>
                <a:lnTo>
                  <a:pt x="525" y="80"/>
                </a:lnTo>
                <a:lnTo>
                  <a:pt x="82" y="80"/>
                </a:lnTo>
                <a:lnTo>
                  <a:pt x="82" y="166"/>
                </a:lnTo>
                <a:lnTo>
                  <a:pt x="525" y="166"/>
                </a:lnTo>
                <a:lnTo>
                  <a:pt x="525" y="123"/>
                </a:lnTo>
                <a:moveTo>
                  <a:pt x="604" y="225"/>
                </a:moveTo>
                <a:lnTo>
                  <a:pt x="604" y="0"/>
                </a:lnTo>
                <a:lnTo>
                  <a:pt x="0" y="0"/>
                </a:lnTo>
                <a:lnTo>
                  <a:pt x="0" y="447"/>
                </a:lnTo>
                <a:lnTo>
                  <a:pt x="604" y="447"/>
                </a:lnTo>
                <a:lnTo>
                  <a:pt x="604" y="225"/>
                </a:lnTo>
              </a:path>
            </a:pathLst>
          </a:custGeom>
          <a:noFill/>
          <a:ln w="15875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9725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449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19174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58898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98623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38348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8072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17797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0BEE951-90B1-4DB6-8798-2594298900A9}"/>
              </a:ext>
            </a:extLst>
          </p:cNvPr>
          <p:cNvGrpSpPr/>
          <p:nvPr/>
        </p:nvGrpSpPr>
        <p:grpSpPr>
          <a:xfrm>
            <a:off x="4657229" y="1026758"/>
            <a:ext cx="2590957" cy="1730712"/>
            <a:chOff x="4426431" y="1990592"/>
            <a:chExt cx="2642911" cy="1765416"/>
          </a:xfrm>
        </p:grpSpPr>
        <p:sp>
          <p:nvSpPr>
            <p:cNvPr id="8" name="Cloud">
              <a:extLst>
                <a:ext uri="{FF2B5EF4-FFF2-40B4-BE49-F238E27FC236}">
                  <a16:creationId xmlns:a16="http://schemas.microsoft.com/office/drawing/2014/main" id="{96B9AEA0-A2E5-4C86-8F44-AA9DCE7F630F}"/>
                </a:ext>
              </a:extLst>
            </p:cNvPr>
            <p:cNvSpPr>
              <a:spLocks/>
            </p:cNvSpPr>
            <p:nvPr/>
          </p:nvSpPr>
          <p:spPr bwMode="auto">
            <a:xfrm>
              <a:off x="4426431" y="1990592"/>
              <a:ext cx="2642911" cy="1765416"/>
            </a:xfrm>
            <a:custGeom>
              <a:avLst/>
              <a:gdLst>
                <a:gd name="T0" fmla="*/ 28 w 120"/>
                <a:gd name="T1" fmla="*/ 32 h 80"/>
                <a:gd name="T2" fmla="*/ 60 w 120"/>
                <a:gd name="T3" fmla="*/ 0 h 80"/>
                <a:gd name="T4" fmla="*/ 90 w 120"/>
                <a:gd name="T5" fmla="*/ 20 h 80"/>
                <a:gd name="T6" fmla="*/ 90 w 120"/>
                <a:gd name="T7" fmla="*/ 20 h 80"/>
                <a:gd name="T8" fmla="*/ 120 w 120"/>
                <a:gd name="T9" fmla="*/ 50 h 80"/>
                <a:gd name="T10" fmla="*/ 90 w 120"/>
                <a:gd name="T11" fmla="*/ 80 h 80"/>
                <a:gd name="T12" fmla="*/ 24 w 120"/>
                <a:gd name="T13" fmla="*/ 80 h 80"/>
                <a:gd name="T14" fmla="*/ 0 w 120"/>
                <a:gd name="T15" fmla="*/ 56 h 80"/>
                <a:gd name="T16" fmla="*/ 24 w 120"/>
                <a:gd name="T17" fmla="*/ 32 h 80"/>
                <a:gd name="T18" fmla="*/ 28 w 120"/>
                <a:gd name="T19" fmla="*/ 32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0" h="80">
                  <a:moveTo>
                    <a:pt x="28" y="32"/>
                  </a:moveTo>
                  <a:cubicBezTo>
                    <a:pt x="28" y="14"/>
                    <a:pt x="42" y="0"/>
                    <a:pt x="60" y="0"/>
                  </a:cubicBezTo>
                  <a:cubicBezTo>
                    <a:pt x="73" y="0"/>
                    <a:pt x="85" y="8"/>
                    <a:pt x="90" y="20"/>
                  </a:cubicBezTo>
                  <a:cubicBezTo>
                    <a:pt x="90" y="20"/>
                    <a:pt x="90" y="20"/>
                    <a:pt x="90" y="20"/>
                  </a:cubicBezTo>
                  <a:cubicBezTo>
                    <a:pt x="107" y="20"/>
                    <a:pt x="120" y="33"/>
                    <a:pt x="120" y="50"/>
                  </a:cubicBezTo>
                  <a:cubicBezTo>
                    <a:pt x="120" y="67"/>
                    <a:pt x="107" y="80"/>
                    <a:pt x="90" y="80"/>
                  </a:cubicBezTo>
                  <a:cubicBezTo>
                    <a:pt x="24" y="80"/>
                    <a:pt x="24" y="80"/>
                    <a:pt x="24" y="80"/>
                  </a:cubicBezTo>
                  <a:cubicBezTo>
                    <a:pt x="11" y="80"/>
                    <a:pt x="0" y="69"/>
                    <a:pt x="0" y="56"/>
                  </a:cubicBezTo>
                  <a:cubicBezTo>
                    <a:pt x="0" y="43"/>
                    <a:pt x="11" y="32"/>
                    <a:pt x="24" y="32"/>
                  </a:cubicBezTo>
                  <a:cubicBezTo>
                    <a:pt x="25" y="32"/>
                    <a:pt x="27" y="32"/>
                    <a:pt x="28" y="32"/>
                  </a:cubicBezTo>
                  <a:close/>
                </a:path>
              </a:pathLst>
            </a:custGeom>
            <a:solidFill>
              <a:srgbClr val="F8F8F8"/>
            </a:solidFill>
            <a:ln w="38100" cap="flat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8D0AE71-BAA0-4175-99E3-58F4B25D1B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81940" y="2220528"/>
              <a:ext cx="1327670" cy="1327670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5A712B8-74CB-F549-A73E-FD5A1225D889}"/>
              </a:ext>
            </a:extLst>
          </p:cNvPr>
          <p:cNvGrpSpPr/>
          <p:nvPr/>
        </p:nvGrpSpPr>
        <p:grpSpPr>
          <a:xfrm>
            <a:off x="9784162" y="3921587"/>
            <a:ext cx="2407839" cy="1914040"/>
            <a:chOff x="8834500" y="3666276"/>
            <a:chExt cx="1966020" cy="1565791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64CBCB37-E7DC-E541-BD07-735453D75AE0}"/>
                </a:ext>
              </a:extLst>
            </p:cNvPr>
            <p:cNvGrpSpPr/>
            <p:nvPr/>
          </p:nvGrpSpPr>
          <p:grpSpPr>
            <a:xfrm>
              <a:off x="8979292" y="3666276"/>
              <a:ext cx="1821228" cy="1312304"/>
              <a:chOff x="-3272346" y="4002157"/>
              <a:chExt cx="1476378" cy="1063819"/>
            </a:xfrm>
          </p:grpSpPr>
          <p:sp>
            <p:nvSpPr>
              <p:cNvPr id="29" name="Cloud">
                <a:extLst>
                  <a:ext uri="{FF2B5EF4-FFF2-40B4-BE49-F238E27FC236}">
                    <a16:creationId xmlns:a16="http://schemas.microsoft.com/office/drawing/2014/main" id="{A9B0C5CD-A826-5549-9DEC-528BC68BF2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975222" y="4133674"/>
                <a:ext cx="1075887" cy="718674"/>
              </a:xfrm>
              <a:custGeom>
                <a:avLst/>
                <a:gdLst>
                  <a:gd name="T0" fmla="*/ 28 w 120"/>
                  <a:gd name="T1" fmla="*/ 32 h 80"/>
                  <a:gd name="T2" fmla="*/ 60 w 120"/>
                  <a:gd name="T3" fmla="*/ 0 h 80"/>
                  <a:gd name="T4" fmla="*/ 90 w 120"/>
                  <a:gd name="T5" fmla="*/ 20 h 80"/>
                  <a:gd name="T6" fmla="*/ 90 w 120"/>
                  <a:gd name="T7" fmla="*/ 20 h 80"/>
                  <a:gd name="T8" fmla="*/ 120 w 120"/>
                  <a:gd name="T9" fmla="*/ 50 h 80"/>
                  <a:gd name="T10" fmla="*/ 90 w 120"/>
                  <a:gd name="T11" fmla="*/ 80 h 80"/>
                  <a:gd name="T12" fmla="*/ 24 w 120"/>
                  <a:gd name="T13" fmla="*/ 80 h 80"/>
                  <a:gd name="T14" fmla="*/ 0 w 120"/>
                  <a:gd name="T15" fmla="*/ 56 h 80"/>
                  <a:gd name="T16" fmla="*/ 24 w 120"/>
                  <a:gd name="T17" fmla="*/ 32 h 80"/>
                  <a:gd name="T18" fmla="*/ 28 w 120"/>
                  <a:gd name="T19" fmla="*/ 32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0" h="80">
                    <a:moveTo>
                      <a:pt x="28" y="32"/>
                    </a:moveTo>
                    <a:cubicBezTo>
                      <a:pt x="28" y="14"/>
                      <a:pt x="42" y="0"/>
                      <a:pt x="60" y="0"/>
                    </a:cubicBezTo>
                    <a:cubicBezTo>
                      <a:pt x="73" y="0"/>
                      <a:pt x="85" y="8"/>
                      <a:pt x="90" y="20"/>
                    </a:cubicBezTo>
                    <a:cubicBezTo>
                      <a:pt x="90" y="20"/>
                      <a:pt x="90" y="20"/>
                      <a:pt x="90" y="20"/>
                    </a:cubicBezTo>
                    <a:cubicBezTo>
                      <a:pt x="107" y="20"/>
                      <a:pt x="120" y="33"/>
                      <a:pt x="120" y="50"/>
                    </a:cubicBezTo>
                    <a:cubicBezTo>
                      <a:pt x="120" y="67"/>
                      <a:pt x="107" y="80"/>
                      <a:pt x="90" y="80"/>
                    </a:cubicBezTo>
                    <a:cubicBezTo>
                      <a:pt x="24" y="80"/>
                      <a:pt x="24" y="80"/>
                      <a:pt x="24" y="80"/>
                    </a:cubicBezTo>
                    <a:cubicBezTo>
                      <a:pt x="11" y="80"/>
                      <a:pt x="0" y="69"/>
                      <a:pt x="0" y="56"/>
                    </a:cubicBezTo>
                    <a:cubicBezTo>
                      <a:pt x="0" y="43"/>
                      <a:pt x="11" y="32"/>
                      <a:pt x="24" y="32"/>
                    </a:cubicBezTo>
                    <a:cubicBezTo>
                      <a:pt x="25" y="32"/>
                      <a:pt x="27" y="32"/>
                      <a:pt x="28" y="32"/>
                    </a:cubicBezTo>
                    <a:close/>
                  </a:path>
                </a:pathLst>
              </a:custGeom>
              <a:solidFill>
                <a:srgbClr val="F8F8F8"/>
              </a:solidFill>
              <a:ln w="254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F3FBECDF-E2AD-F744-8684-4B8B52BAE1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3272346" y="4002157"/>
                <a:ext cx="834438" cy="667550"/>
              </a:xfrm>
              <a:prstGeom prst="rect">
                <a:avLst/>
              </a:prstGeom>
            </p:spPr>
          </p:pic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FE275253-DF9F-FC4C-91FD-F652081323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2398059" y="4463885"/>
                <a:ext cx="602091" cy="602091"/>
              </a:xfrm>
              <a:prstGeom prst="rect">
                <a:avLst/>
              </a:prstGeom>
            </p:spPr>
          </p:pic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4C9A705-5007-8244-AB45-025F9A3A4DF6}"/>
                </a:ext>
              </a:extLst>
            </p:cNvPr>
            <p:cNvSpPr txBox="1"/>
            <p:nvPr/>
          </p:nvSpPr>
          <p:spPr>
            <a:xfrm>
              <a:off x="8834500" y="4859151"/>
              <a:ext cx="761015" cy="372916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 lvl="0">
                <a:lnSpc>
                  <a:spcPct val="90000"/>
                </a:lnSpc>
                <a:spcAft>
                  <a:spcPts val="588"/>
                </a:spcAft>
                <a:defRPr/>
              </a:pPr>
              <a:r>
                <a:rPr lang="en-US" sz="1200"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rPr>
                <a:t>Your API</a:t>
              </a:r>
            </a:p>
          </p:txBody>
        </p:sp>
      </p:grpSp>
      <p:sp>
        <p:nvSpPr>
          <p:cNvPr id="32" name="Regular Pentagon 1">
            <a:extLst>
              <a:ext uri="{FF2B5EF4-FFF2-40B4-BE49-F238E27FC236}">
                <a16:creationId xmlns:a16="http://schemas.microsoft.com/office/drawing/2014/main" id="{2C828D1D-3E71-8A43-AA45-ACCBCD88BA2C}"/>
              </a:ext>
            </a:extLst>
          </p:cNvPr>
          <p:cNvSpPr/>
          <p:nvPr/>
        </p:nvSpPr>
        <p:spPr bwMode="auto">
          <a:xfrm>
            <a:off x="1198387" y="5392410"/>
            <a:ext cx="914400" cy="927040"/>
          </a:xfrm>
          <a:prstGeom prst="pentagon">
            <a:avLst/>
          </a:prstGeom>
          <a:solidFill>
            <a:srgbClr val="FF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1821" tIns="105456" rIns="131821" bIns="105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7214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A</a:t>
            </a:r>
          </a:p>
        </p:txBody>
      </p:sp>
      <p:sp>
        <p:nvSpPr>
          <p:cNvPr id="33" name="Regular Pentagon 1">
            <a:extLst>
              <a:ext uri="{FF2B5EF4-FFF2-40B4-BE49-F238E27FC236}">
                <a16:creationId xmlns:a16="http://schemas.microsoft.com/office/drawing/2014/main" id="{192D16CD-1B81-BB4A-8D5F-0DEDE0DF34DD}"/>
              </a:ext>
            </a:extLst>
          </p:cNvPr>
          <p:cNvSpPr/>
          <p:nvPr/>
        </p:nvSpPr>
        <p:spPr bwMode="auto">
          <a:xfrm>
            <a:off x="223783" y="5392410"/>
            <a:ext cx="914400" cy="914400"/>
          </a:xfrm>
          <a:prstGeom prst="pentagon">
            <a:avLst/>
          </a:prstGeom>
          <a:solidFill>
            <a:srgbClr val="00B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1821" tIns="105456" rIns="131821" bIns="105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7214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rPr>
              <a:t>ID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8D991C7-68F1-4E6F-AB9E-E7B8DCDC15D7}"/>
              </a:ext>
            </a:extLst>
          </p:cNvPr>
          <p:cNvSpPr/>
          <p:nvPr/>
        </p:nvSpPr>
        <p:spPr bwMode="auto">
          <a:xfrm>
            <a:off x="8571592" y="3999978"/>
            <a:ext cx="1281659" cy="1340281"/>
          </a:xfrm>
          <a:prstGeom prst="rect">
            <a:avLst/>
          </a:prstGeom>
          <a:solidFill>
            <a:srgbClr val="FF000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Authorization Required</a:t>
            </a:r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C1165E95-0614-4105-8F7F-CC4990B089B1}"/>
              </a:ext>
            </a:extLst>
          </p:cNvPr>
          <p:cNvSpPr/>
          <p:nvPr/>
        </p:nvSpPr>
        <p:spPr bwMode="auto">
          <a:xfrm>
            <a:off x="2375798" y="4401812"/>
            <a:ext cx="6155537" cy="553998"/>
          </a:xfrm>
          <a:prstGeom prst="rightArrow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330541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47A8D-AD06-4344-B2FD-AEFE36A28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143" y="472760"/>
            <a:ext cx="11018520" cy="553998"/>
          </a:xfrm>
        </p:spPr>
        <p:txBody>
          <a:bodyPr/>
          <a:lstStyle/>
          <a:p>
            <a:r>
              <a:rPr lang="en-US"/>
              <a:t>Call the API</a:t>
            </a:r>
          </a:p>
        </p:txBody>
      </p:sp>
      <p:sp>
        <p:nvSpPr>
          <p:cNvPr id="6" name="Browser_4" title="Icon of a website or an app window">
            <a:extLst>
              <a:ext uri="{FF2B5EF4-FFF2-40B4-BE49-F238E27FC236}">
                <a16:creationId xmlns:a16="http://schemas.microsoft.com/office/drawing/2014/main" id="{F1E30766-B2DC-4701-AF08-FB98A947CF0D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88263" y="4017364"/>
            <a:ext cx="1787536" cy="1322895"/>
          </a:xfrm>
          <a:custGeom>
            <a:avLst/>
            <a:gdLst>
              <a:gd name="T0" fmla="*/ 80 w 604"/>
              <a:gd name="T1" fmla="*/ 244 h 447"/>
              <a:gd name="T2" fmla="*/ 320 w 604"/>
              <a:gd name="T3" fmla="*/ 244 h 447"/>
              <a:gd name="T4" fmla="*/ 80 w 604"/>
              <a:gd name="T5" fmla="*/ 367 h 447"/>
              <a:gd name="T6" fmla="*/ 320 w 604"/>
              <a:gd name="T7" fmla="*/ 367 h 447"/>
              <a:gd name="T8" fmla="*/ 525 w 604"/>
              <a:gd name="T9" fmla="*/ 305 h 447"/>
              <a:gd name="T10" fmla="*/ 525 w 604"/>
              <a:gd name="T11" fmla="*/ 244 h 447"/>
              <a:gd name="T12" fmla="*/ 403 w 604"/>
              <a:gd name="T13" fmla="*/ 244 h 447"/>
              <a:gd name="T14" fmla="*/ 403 w 604"/>
              <a:gd name="T15" fmla="*/ 367 h 447"/>
              <a:gd name="T16" fmla="*/ 525 w 604"/>
              <a:gd name="T17" fmla="*/ 367 h 447"/>
              <a:gd name="T18" fmla="*/ 525 w 604"/>
              <a:gd name="T19" fmla="*/ 305 h 447"/>
              <a:gd name="T20" fmla="*/ 525 w 604"/>
              <a:gd name="T21" fmla="*/ 123 h 447"/>
              <a:gd name="T22" fmla="*/ 525 w 604"/>
              <a:gd name="T23" fmla="*/ 80 h 447"/>
              <a:gd name="T24" fmla="*/ 82 w 604"/>
              <a:gd name="T25" fmla="*/ 80 h 447"/>
              <a:gd name="T26" fmla="*/ 82 w 604"/>
              <a:gd name="T27" fmla="*/ 166 h 447"/>
              <a:gd name="T28" fmla="*/ 525 w 604"/>
              <a:gd name="T29" fmla="*/ 166 h 447"/>
              <a:gd name="T30" fmla="*/ 525 w 604"/>
              <a:gd name="T31" fmla="*/ 123 h 447"/>
              <a:gd name="T32" fmla="*/ 604 w 604"/>
              <a:gd name="T33" fmla="*/ 225 h 447"/>
              <a:gd name="T34" fmla="*/ 604 w 604"/>
              <a:gd name="T35" fmla="*/ 0 h 447"/>
              <a:gd name="T36" fmla="*/ 0 w 604"/>
              <a:gd name="T37" fmla="*/ 0 h 447"/>
              <a:gd name="T38" fmla="*/ 0 w 604"/>
              <a:gd name="T39" fmla="*/ 447 h 447"/>
              <a:gd name="T40" fmla="*/ 604 w 604"/>
              <a:gd name="T41" fmla="*/ 447 h 447"/>
              <a:gd name="T42" fmla="*/ 604 w 604"/>
              <a:gd name="T43" fmla="*/ 225 h 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604" h="447">
                <a:moveTo>
                  <a:pt x="80" y="244"/>
                </a:moveTo>
                <a:lnTo>
                  <a:pt x="320" y="244"/>
                </a:lnTo>
                <a:moveTo>
                  <a:pt x="80" y="367"/>
                </a:moveTo>
                <a:lnTo>
                  <a:pt x="320" y="367"/>
                </a:lnTo>
                <a:moveTo>
                  <a:pt x="525" y="305"/>
                </a:moveTo>
                <a:lnTo>
                  <a:pt x="525" y="244"/>
                </a:lnTo>
                <a:lnTo>
                  <a:pt x="403" y="244"/>
                </a:lnTo>
                <a:lnTo>
                  <a:pt x="403" y="367"/>
                </a:lnTo>
                <a:lnTo>
                  <a:pt x="525" y="367"/>
                </a:lnTo>
                <a:lnTo>
                  <a:pt x="525" y="305"/>
                </a:lnTo>
                <a:moveTo>
                  <a:pt x="525" y="123"/>
                </a:moveTo>
                <a:lnTo>
                  <a:pt x="525" y="80"/>
                </a:lnTo>
                <a:lnTo>
                  <a:pt x="82" y="80"/>
                </a:lnTo>
                <a:lnTo>
                  <a:pt x="82" y="166"/>
                </a:lnTo>
                <a:lnTo>
                  <a:pt x="525" y="166"/>
                </a:lnTo>
                <a:lnTo>
                  <a:pt x="525" y="123"/>
                </a:lnTo>
                <a:moveTo>
                  <a:pt x="604" y="225"/>
                </a:moveTo>
                <a:lnTo>
                  <a:pt x="604" y="0"/>
                </a:lnTo>
                <a:lnTo>
                  <a:pt x="0" y="0"/>
                </a:lnTo>
                <a:lnTo>
                  <a:pt x="0" y="447"/>
                </a:lnTo>
                <a:lnTo>
                  <a:pt x="604" y="447"/>
                </a:lnTo>
                <a:lnTo>
                  <a:pt x="604" y="225"/>
                </a:lnTo>
              </a:path>
            </a:pathLst>
          </a:custGeom>
          <a:noFill/>
          <a:ln w="15875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9725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449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19174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58898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98623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38348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8072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17797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0BEE951-90B1-4DB6-8798-2594298900A9}"/>
              </a:ext>
            </a:extLst>
          </p:cNvPr>
          <p:cNvGrpSpPr/>
          <p:nvPr/>
        </p:nvGrpSpPr>
        <p:grpSpPr>
          <a:xfrm>
            <a:off x="4657229" y="1026758"/>
            <a:ext cx="2590957" cy="1730712"/>
            <a:chOff x="4426431" y="1990592"/>
            <a:chExt cx="2642911" cy="1765416"/>
          </a:xfrm>
        </p:grpSpPr>
        <p:sp>
          <p:nvSpPr>
            <p:cNvPr id="8" name="Cloud">
              <a:extLst>
                <a:ext uri="{FF2B5EF4-FFF2-40B4-BE49-F238E27FC236}">
                  <a16:creationId xmlns:a16="http://schemas.microsoft.com/office/drawing/2014/main" id="{96B9AEA0-A2E5-4C86-8F44-AA9DCE7F630F}"/>
                </a:ext>
              </a:extLst>
            </p:cNvPr>
            <p:cNvSpPr>
              <a:spLocks/>
            </p:cNvSpPr>
            <p:nvPr/>
          </p:nvSpPr>
          <p:spPr bwMode="auto">
            <a:xfrm>
              <a:off x="4426431" y="1990592"/>
              <a:ext cx="2642911" cy="1765416"/>
            </a:xfrm>
            <a:custGeom>
              <a:avLst/>
              <a:gdLst>
                <a:gd name="T0" fmla="*/ 28 w 120"/>
                <a:gd name="T1" fmla="*/ 32 h 80"/>
                <a:gd name="T2" fmla="*/ 60 w 120"/>
                <a:gd name="T3" fmla="*/ 0 h 80"/>
                <a:gd name="T4" fmla="*/ 90 w 120"/>
                <a:gd name="T5" fmla="*/ 20 h 80"/>
                <a:gd name="T6" fmla="*/ 90 w 120"/>
                <a:gd name="T7" fmla="*/ 20 h 80"/>
                <a:gd name="T8" fmla="*/ 120 w 120"/>
                <a:gd name="T9" fmla="*/ 50 h 80"/>
                <a:gd name="T10" fmla="*/ 90 w 120"/>
                <a:gd name="T11" fmla="*/ 80 h 80"/>
                <a:gd name="T12" fmla="*/ 24 w 120"/>
                <a:gd name="T13" fmla="*/ 80 h 80"/>
                <a:gd name="T14" fmla="*/ 0 w 120"/>
                <a:gd name="T15" fmla="*/ 56 h 80"/>
                <a:gd name="T16" fmla="*/ 24 w 120"/>
                <a:gd name="T17" fmla="*/ 32 h 80"/>
                <a:gd name="T18" fmla="*/ 28 w 120"/>
                <a:gd name="T19" fmla="*/ 32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0" h="80">
                  <a:moveTo>
                    <a:pt x="28" y="32"/>
                  </a:moveTo>
                  <a:cubicBezTo>
                    <a:pt x="28" y="14"/>
                    <a:pt x="42" y="0"/>
                    <a:pt x="60" y="0"/>
                  </a:cubicBezTo>
                  <a:cubicBezTo>
                    <a:pt x="73" y="0"/>
                    <a:pt x="85" y="8"/>
                    <a:pt x="90" y="20"/>
                  </a:cubicBezTo>
                  <a:cubicBezTo>
                    <a:pt x="90" y="20"/>
                    <a:pt x="90" y="20"/>
                    <a:pt x="90" y="20"/>
                  </a:cubicBezTo>
                  <a:cubicBezTo>
                    <a:pt x="107" y="20"/>
                    <a:pt x="120" y="33"/>
                    <a:pt x="120" y="50"/>
                  </a:cubicBezTo>
                  <a:cubicBezTo>
                    <a:pt x="120" y="67"/>
                    <a:pt x="107" y="80"/>
                    <a:pt x="90" y="80"/>
                  </a:cubicBezTo>
                  <a:cubicBezTo>
                    <a:pt x="24" y="80"/>
                    <a:pt x="24" y="80"/>
                    <a:pt x="24" y="80"/>
                  </a:cubicBezTo>
                  <a:cubicBezTo>
                    <a:pt x="11" y="80"/>
                    <a:pt x="0" y="69"/>
                    <a:pt x="0" y="56"/>
                  </a:cubicBezTo>
                  <a:cubicBezTo>
                    <a:pt x="0" y="43"/>
                    <a:pt x="11" y="32"/>
                    <a:pt x="24" y="32"/>
                  </a:cubicBezTo>
                  <a:cubicBezTo>
                    <a:pt x="25" y="32"/>
                    <a:pt x="27" y="32"/>
                    <a:pt x="28" y="32"/>
                  </a:cubicBezTo>
                  <a:close/>
                </a:path>
              </a:pathLst>
            </a:custGeom>
            <a:solidFill>
              <a:srgbClr val="F8F8F8"/>
            </a:solidFill>
            <a:ln w="38100" cap="flat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8D0AE71-BAA0-4175-99E3-58F4B25D1B5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81940" y="2220528"/>
              <a:ext cx="1327670" cy="1327670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5A712B8-74CB-F549-A73E-FD5A1225D889}"/>
              </a:ext>
            </a:extLst>
          </p:cNvPr>
          <p:cNvGrpSpPr/>
          <p:nvPr/>
        </p:nvGrpSpPr>
        <p:grpSpPr>
          <a:xfrm>
            <a:off x="9784162" y="3921587"/>
            <a:ext cx="2407839" cy="1914040"/>
            <a:chOff x="8834500" y="3666276"/>
            <a:chExt cx="1966020" cy="1565791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64CBCB37-E7DC-E541-BD07-735453D75AE0}"/>
                </a:ext>
              </a:extLst>
            </p:cNvPr>
            <p:cNvGrpSpPr/>
            <p:nvPr/>
          </p:nvGrpSpPr>
          <p:grpSpPr>
            <a:xfrm>
              <a:off x="8979292" y="3666276"/>
              <a:ext cx="1821228" cy="1312304"/>
              <a:chOff x="-3272346" y="4002157"/>
              <a:chExt cx="1476378" cy="1063819"/>
            </a:xfrm>
          </p:grpSpPr>
          <p:sp>
            <p:nvSpPr>
              <p:cNvPr id="29" name="Cloud">
                <a:extLst>
                  <a:ext uri="{FF2B5EF4-FFF2-40B4-BE49-F238E27FC236}">
                    <a16:creationId xmlns:a16="http://schemas.microsoft.com/office/drawing/2014/main" id="{A9B0C5CD-A826-5549-9DEC-528BC68BF2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975222" y="4133674"/>
                <a:ext cx="1075887" cy="718674"/>
              </a:xfrm>
              <a:custGeom>
                <a:avLst/>
                <a:gdLst>
                  <a:gd name="T0" fmla="*/ 28 w 120"/>
                  <a:gd name="T1" fmla="*/ 32 h 80"/>
                  <a:gd name="T2" fmla="*/ 60 w 120"/>
                  <a:gd name="T3" fmla="*/ 0 h 80"/>
                  <a:gd name="T4" fmla="*/ 90 w 120"/>
                  <a:gd name="T5" fmla="*/ 20 h 80"/>
                  <a:gd name="T6" fmla="*/ 90 w 120"/>
                  <a:gd name="T7" fmla="*/ 20 h 80"/>
                  <a:gd name="T8" fmla="*/ 120 w 120"/>
                  <a:gd name="T9" fmla="*/ 50 h 80"/>
                  <a:gd name="T10" fmla="*/ 90 w 120"/>
                  <a:gd name="T11" fmla="*/ 80 h 80"/>
                  <a:gd name="T12" fmla="*/ 24 w 120"/>
                  <a:gd name="T13" fmla="*/ 80 h 80"/>
                  <a:gd name="T14" fmla="*/ 0 w 120"/>
                  <a:gd name="T15" fmla="*/ 56 h 80"/>
                  <a:gd name="T16" fmla="*/ 24 w 120"/>
                  <a:gd name="T17" fmla="*/ 32 h 80"/>
                  <a:gd name="T18" fmla="*/ 28 w 120"/>
                  <a:gd name="T19" fmla="*/ 32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0" h="80">
                    <a:moveTo>
                      <a:pt x="28" y="32"/>
                    </a:moveTo>
                    <a:cubicBezTo>
                      <a:pt x="28" y="14"/>
                      <a:pt x="42" y="0"/>
                      <a:pt x="60" y="0"/>
                    </a:cubicBezTo>
                    <a:cubicBezTo>
                      <a:pt x="73" y="0"/>
                      <a:pt x="85" y="8"/>
                      <a:pt x="90" y="20"/>
                    </a:cubicBezTo>
                    <a:cubicBezTo>
                      <a:pt x="90" y="20"/>
                      <a:pt x="90" y="20"/>
                      <a:pt x="90" y="20"/>
                    </a:cubicBezTo>
                    <a:cubicBezTo>
                      <a:pt x="107" y="20"/>
                      <a:pt x="120" y="33"/>
                      <a:pt x="120" y="50"/>
                    </a:cubicBezTo>
                    <a:cubicBezTo>
                      <a:pt x="120" y="67"/>
                      <a:pt x="107" y="80"/>
                      <a:pt x="90" y="80"/>
                    </a:cubicBezTo>
                    <a:cubicBezTo>
                      <a:pt x="24" y="80"/>
                      <a:pt x="24" y="80"/>
                      <a:pt x="24" y="80"/>
                    </a:cubicBezTo>
                    <a:cubicBezTo>
                      <a:pt x="11" y="80"/>
                      <a:pt x="0" y="69"/>
                      <a:pt x="0" y="56"/>
                    </a:cubicBezTo>
                    <a:cubicBezTo>
                      <a:pt x="0" y="43"/>
                      <a:pt x="11" y="32"/>
                      <a:pt x="24" y="32"/>
                    </a:cubicBezTo>
                    <a:cubicBezTo>
                      <a:pt x="25" y="32"/>
                      <a:pt x="27" y="32"/>
                      <a:pt x="28" y="32"/>
                    </a:cubicBezTo>
                    <a:close/>
                  </a:path>
                </a:pathLst>
              </a:custGeom>
              <a:solidFill>
                <a:srgbClr val="F8F8F8"/>
              </a:solidFill>
              <a:ln w="254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F3FBECDF-E2AD-F744-8684-4B8B52BAE1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3272346" y="4002157"/>
                <a:ext cx="834438" cy="667550"/>
              </a:xfrm>
              <a:prstGeom prst="rect">
                <a:avLst/>
              </a:prstGeom>
            </p:spPr>
          </p:pic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FE275253-DF9F-FC4C-91FD-F652081323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2398059" y="4463885"/>
                <a:ext cx="602091" cy="602091"/>
              </a:xfrm>
              <a:prstGeom prst="rect">
                <a:avLst/>
              </a:prstGeom>
            </p:spPr>
          </p:pic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4C9A705-5007-8244-AB45-025F9A3A4DF6}"/>
                </a:ext>
              </a:extLst>
            </p:cNvPr>
            <p:cNvSpPr txBox="1"/>
            <p:nvPr/>
          </p:nvSpPr>
          <p:spPr>
            <a:xfrm>
              <a:off x="8834500" y="4859151"/>
              <a:ext cx="761015" cy="372916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 lvl="0">
                <a:lnSpc>
                  <a:spcPct val="90000"/>
                </a:lnSpc>
                <a:spcAft>
                  <a:spcPts val="588"/>
                </a:spcAft>
                <a:defRPr/>
              </a:pPr>
              <a:r>
                <a:rPr lang="en-US" sz="1200"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rPr>
                <a:t>Your API</a:t>
              </a:r>
            </a:p>
          </p:txBody>
        </p:sp>
      </p:grpSp>
      <p:sp>
        <p:nvSpPr>
          <p:cNvPr id="32" name="Regular Pentagon 1">
            <a:extLst>
              <a:ext uri="{FF2B5EF4-FFF2-40B4-BE49-F238E27FC236}">
                <a16:creationId xmlns:a16="http://schemas.microsoft.com/office/drawing/2014/main" id="{2C828D1D-3E71-8A43-AA45-ACCBCD88BA2C}"/>
              </a:ext>
            </a:extLst>
          </p:cNvPr>
          <p:cNvSpPr/>
          <p:nvPr/>
        </p:nvSpPr>
        <p:spPr bwMode="auto">
          <a:xfrm>
            <a:off x="7432745" y="3414391"/>
            <a:ext cx="914400" cy="927040"/>
          </a:xfrm>
          <a:prstGeom prst="pentagon">
            <a:avLst/>
          </a:prstGeom>
          <a:solidFill>
            <a:srgbClr val="FF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1821" tIns="105456" rIns="131821" bIns="105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7214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A</a:t>
            </a:r>
          </a:p>
        </p:txBody>
      </p:sp>
      <p:sp>
        <p:nvSpPr>
          <p:cNvPr id="33" name="Regular Pentagon 1">
            <a:extLst>
              <a:ext uri="{FF2B5EF4-FFF2-40B4-BE49-F238E27FC236}">
                <a16:creationId xmlns:a16="http://schemas.microsoft.com/office/drawing/2014/main" id="{192D16CD-1B81-BB4A-8D5F-0DEDE0DF34DD}"/>
              </a:ext>
            </a:extLst>
          </p:cNvPr>
          <p:cNvSpPr/>
          <p:nvPr/>
        </p:nvSpPr>
        <p:spPr bwMode="auto">
          <a:xfrm>
            <a:off x="223783" y="5392410"/>
            <a:ext cx="914400" cy="914400"/>
          </a:xfrm>
          <a:prstGeom prst="pentagon">
            <a:avLst/>
          </a:prstGeom>
          <a:solidFill>
            <a:srgbClr val="00B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1821" tIns="105456" rIns="131821" bIns="105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7214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rPr>
              <a:t>ID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8D991C7-68F1-4E6F-AB9E-E7B8DCDC15D7}"/>
              </a:ext>
            </a:extLst>
          </p:cNvPr>
          <p:cNvSpPr/>
          <p:nvPr/>
        </p:nvSpPr>
        <p:spPr bwMode="auto">
          <a:xfrm>
            <a:off x="8571592" y="3999978"/>
            <a:ext cx="1281659" cy="1340281"/>
          </a:xfrm>
          <a:prstGeom prst="rect">
            <a:avLst/>
          </a:prstGeom>
          <a:solidFill>
            <a:srgbClr val="FF000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Authorization Required</a:t>
            </a:r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C1165E95-0614-4105-8F7F-CC4990B089B1}"/>
              </a:ext>
            </a:extLst>
          </p:cNvPr>
          <p:cNvSpPr/>
          <p:nvPr/>
        </p:nvSpPr>
        <p:spPr bwMode="auto">
          <a:xfrm>
            <a:off x="2375798" y="4401812"/>
            <a:ext cx="6155537" cy="553998"/>
          </a:xfrm>
          <a:prstGeom prst="rightArrow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590895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47A8D-AD06-4344-B2FD-AEFE36A28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143" y="472760"/>
            <a:ext cx="11018520" cy="553998"/>
          </a:xfrm>
        </p:spPr>
        <p:txBody>
          <a:bodyPr/>
          <a:lstStyle/>
          <a:p>
            <a:r>
              <a:rPr lang="en-US"/>
              <a:t>Call the API</a:t>
            </a:r>
          </a:p>
        </p:txBody>
      </p:sp>
      <p:sp>
        <p:nvSpPr>
          <p:cNvPr id="6" name="Browser_4" title="Icon of a website or an app window">
            <a:extLst>
              <a:ext uri="{FF2B5EF4-FFF2-40B4-BE49-F238E27FC236}">
                <a16:creationId xmlns:a16="http://schemas.microsoft.com/office/drawing/2014/main" id="{F1E30766-B2DC-4701-AF08-FB98A947CF0D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88263" y="4017364"/>
            <a:ext cx="1787536" cy="1322895"/>
          </a:xfrm>
          <a:custGeom>
            <a:avLst/>
            <a:gdLst>
              <a:gd name="T0" fmla="*/ 80 w 604"/>
              <a:gd name="T1" fmla="*/ 244 h 447"/>
              <a:gd name="T2" fmla="*/ 320 w 604"/>
              <a:gd name="T3" fmla="*/ 244 h 447"/>
              <a:gd name="T4" fmla="*/ 80 w 604"/>
              <a:gd name="T5" fmla="*/ 367 h 447"/>
              <a:gd name="T6" fmla="*/ 320 w 604"/>
              <a:gd name="T7" fmla="*/ 367 h 447"/>
              <a:gd name="T8" fmla="*/ 525 w 604"/>
              <a:gd name="T9" fmla="*/ 305 h 447"/>
              <a:gd name="T10" fmla="*/ 525 w 604"/>
              <a:gd name="T11" fmla="*/ 244 h 447"/>
              <a:gd name="T12" fmla="*/ 403 w 604"/>
              <a:gd name="T13" fmla="*/ 244 h 447"/>
              <a:gd name="T14" fmla="*/ 403 w 604"/>
              <a:gd name="T15" fmla="*/ 367 h 447"/>
              <a:gd name="T16" fmla="*/ 525 w 604"/>
              <a:gd name="T17" fmla="*/ 367 h 447"/>
              <a:gd name="T18" fmla="*/ 525 w 604"/>
              <a:gd name="T19" fmla="*/ 305 h 447"/>
              <a:gd name="T20" fmla="*/ 525 w 604"/>
              <a:gd name="T21" fmla="*/ 123 h 447"/>
              <a:gd name="T22" fmla="*/ 525 w 604"/>
              <a:gd name="T23" fmla="*/ 80 h 447"/>
              <a:gd name="T24" fmla="*/ 82 w 604"/>
              <a:gd name="T25" fmla="*/ 80 h 447"/>
              <a:gd name="T26" fmla="*/ 82 w 604"/>
              <a:gd name="T27" fmla="*/ 166 h 447"/>
              <a:gd name="T28" fmla="*/ 525 w 604"/>
              <a:gd name="T29" fmla="*/ 166 h 447"/>
              <a:gd name="T30" fmla="*/ 525 w 604"/>
              <a:gd name="T31" fmla="*/ 123 h 447"/>
              <a:gd name="T32" fmla="*/ 604 w 604"/>
              <a:gd name="T33" fmla="*/ 225 h 447"/>
              <a:gd name="T34" fmla="*/ 604 w 604"/>
              <a:gd name="T35" fmla="*/ 0 h 447"/>
              <a:gd name="T36" fmla="*/ 0 w 604"/>
              <a:gd name="T37" fmla="*/ 0 h 447"/>
              <a:gd name="T38" fmla="*/ 0 w 604"/>
              <a:gd name="T39" fmla="*/ 447 h 447"/>
              <a:gd name="T40" fmla="*/ 604 w 604"/>
              <a:gd name="T41" fmla="*/ 447 h 447"/>
              <a:gd name="T42" fmla="*/ 604 w 604"/>
              <a:gd name="T43" fmla="*/ 225 h 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604" h="447">
                <a:moveTo>
                  <a:pt x="80" y="244"/>
                </a:moveTo>
                <a:lnTo>
                  <a:pt x="320" y="244"/>
                </a:lnTo>
                <a:moveTo>
                  <a:pt x="80" y="367"/>
                </a:moveTo>
                <a:lnTo>
                  <a:pt x="320" y="367"/>
                </a:lnTo>
                <a:moveTo>
                  <a:pt x="525" y="305"/>
                </a:moveTo>
                <a:lnTo>
                  <a:pt x="525" y="244"/>
                </a:lnTo>
                <a:lnTo>
                  <a:pt x="403" y="244"/>
                </a:lnTo>
                <a:lnTo>
                  <a:pt x="403" y="367"/>
                </a:lnTo>
                <a:lnTo>
                  <a:pt x="525" y="367"/>
                </a:lnTo>
                <a:lnTo>
                  <a:pt x="525" y="305"/>
                </a:lnTo>
                <a:moveTo>
                  <a:pt x="525" y="123"/>
                </a:moveTo>
                <a:lnTo>
                  <a:pt x="525" y="80"/>
                </a:lnTo>
                <a:lnTo>
                  <a:pt x="82" y="80"/>
                </a:lnTo>
                <a:lnTo>
                  <a:pt x="82" y="166"/>
                </a:lnTo>
                <a:lnTo>
                  <a:pt x="525" y="166"/>
                </a:lnTo>
                <a:lnTo>
                  <a:pt x="525" y="123"/>
                </a:lnTo>
                <a:moveTo>
                  <a:pt x="604" y="225"/>
                </a:moveTo>
                <a:lnTo>
                  <a:pt x="604" y="0"/>
                </a:lnTo>
                <a:lnTo>
                  <a:pt x="0" y="0"/>
                </a:lnTo>
                <a:lnTo>
                  <a:pt x="0" y="447"/>
                </a:lnTo>
                <a:lnTo>
                  <a:pt x="604" y="447"/>
                </a:lnTo>
                <a:lnTo>
                  <a:pt x="604" y="225"/>
                </a:lnTo>
              </a:path>
            </a:pathLst>
          </a:custGeom>
          <a:noFill/>
          <a:ln w="15875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9725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449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19174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58898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98623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38348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8072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17797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0BEE951-90B1-4DB6-8798-2594298900A9}"/>
              </a:ext>
            </a:extLst>
          </p:cNvPr>
          <p:cNvGrpSpPr/>
          <p:nvPr/>
        </p:nvGrpSpPr>
        <p:grpSpPr>
          <a:xfrm>
            <a:off x="4657229" y="1026758"/>
            <a:ext cx="2590957" cy="1730712"/>
            <a:chOff x="4426431" y="1990592"/>
            <a:chExt cx="2642911" cy="1765416"/>
          </a:xfrm>
        </p:grpSpPr>
        <p:sp>
          <p:nvSpPr>
            <p:cNvPr id="8" name="Cloud">
              <a:extLst>
                <a:ext uri="{FF2B5EF4-FFF2-40B4-BE49-F238E27FC236}">
                  <a16:creationId xmlns:a16="http://schemas.microsoft.com/office/drawing/2014/main" id="{96B9AEA0-A2E5-4C86-8F44-AA9DCE7F630F}"/>
                </a:ext>
              </a:extLst>
            </p:cNvPr>
            <p:cNvSpPr>
              <a:spLocks/>
            </p:cNvSpPr>
            <p:nvPr/>
          </p:nvSpPr>
          <p:spPr bwMode="auto">
            <a:xfrm>
              <a:off x="4426431" y="1990592"/>
              <a:ext cx="2642911" cy="1765416"/>
            </a:xfrm>
            <a:custGeom>
              <a:avLst/>
              <a:gdLst>
                <a:gd name="T0" fmla="*/ 28 w 120"/>
                <a:gd name="T1" fmla="*/ 32 h 80"/>
                <a:gd name="T2" fmla="*/ 60 w 120"/>
                <a:gd name="T3" fmla="*/ 0 h 80"/>
                <a:gd name="T4" fmla="*/ 90 w 120"/>
                <a:gd name="T5" fmla="*/ 20 h 80"/>
                <a:gd name="T6" fmla="*/ 90 w 120"/>
                <a:gd name="T7" fmla="*/ 20 h 80"/>
                <a:gd name="T8" fmla="*/ 120 w 120"/>
                <a:gd name="T9" fmla="*/ 50 h 80"/>
                <a:gd name="T10" fmla="*/ 90 w 120"/>
                <a:gd name="T11" fmla="*/ 80 h 80"/>
                <a:gd name="T12" fmla="*/ 24 w 120"/>
                <a:gd name="T13" fmla="*/ 80 h 80"/>
                <a:gd name="T14" fmla="*/ 0 w 120"/>
                <a:gd name="T15" fmla="*/ 56 h 80"/>
                <a:gd name="T16" fmla="*/ 24 w 120"/>
                <a:gd name="T17" fmla="*/ 32 h 80"/>
                <a:gd name="T18" fmla="*/ 28 w 120"/>
                <a:gd name="T19" fmla="*/ 32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0" h="80">
                  <a:moveTo>
                    <a:pt x="28" y="32"/>
                  </a:moveTo>
                  <a:cubicBezTo>
                    <a:pt x="28" y="14"/>
                    <a:pt x="42" y="0"/>
                    <a:pt x="60" y="0"/>
                  </a:cubicBezTo>
                  <a:cubicBezTo>
                    <a:pt x="73" y="0"/>
                    <a:pt x="85" y="8"/>
                    <a:pt x="90" y="20"/>
                  </a:cubicBezTo>
                  <a:cubicBezTo>
                    <a:pt x="90" y="20"/>
                    <a:pt x="90" y="20"/>
                    <a:pt x="90" y="20"/>
                  </a:cubicBezTo>
                  <a:cubicBezTo>
                    <a:pt x="107" y="20"/>
                    <a:pt x="120" y="33"/>
                    <a:pt x="120" y="50"/>
                  </a:cubicBezTo>
                  <a:cubicBezTo>
                    <a:pt x="120" y="67"/>
                    <a:pt x="107" y="80"/>
                    <a:pt x="90" y="80"/>
                  </a:cubicBezTo>
                  <a:cubicBezTo>
                    <a:pt x="24" y="80"/>
                    <a:pt x="24" y="80"/>
                    <a:pt x="24" y="80"/>
                  </a:cubicBezTo>
                  <a:cubicBezTo>
                    <a:pt x="11" y="80"/>
                    <a:pt x="0" y="69"/>
                    <a:pt x="0" y="56"/>
                  </a:cubicBezTo>
                  <a:cubicBezTo>
                    <a:pt x="0" y="43"/>
                    <a:pt x="11" y="32"/>
                    <a:pt x="24" y="32"/>
                  </a:cubicBezTo>
                  <a:cubicBezTo>
                    <a:pt x="25" y="32"/>
                    <a:pt x="27" y="32"/>
                    <a:pt x="28" y="32"/>
                  </a:cubicBezTo>
                  <a:close/>
                </a:path>
              </a:pathLst>
            </a:custGeom>
            <a:solidFill>
              <a:srgbClr val="F8F8F8"/>
            </a:solidFill>
            <a:ln w="38100" cap="flat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8D0AE71-BAA0-4175-99E3-58F4B25D1B5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81940" y="2220528"/>
              <a:ext cx="1327670" cy="1327670"/>
            </a:xfrm>
            <a:prstGeom prst="rect">
              <a:avLst/>
            </a:prstGeom>
          </p:spPr>
        </p:pic>
      </p:grp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CB2CCB99-999A-461F-8A5B-A1CD060FBB0C}"/>
              </a:ext>
            </a:extLst>
          </p:cNvPr>
          <p:cNvSpPr/>
          <p:nvPr/>
        </p:nvSpPr>
        <p:spPr bwMode="auto">
          <a:xfrm>
            <a:off x="2375798" y="4401812"/>
            <a:ext cx="7408364" cy="553998"/>
          </a:xfrm>
          <a:prstGeom prst="rightArrow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5A712B8-74CB-F549-A73E-FD5A1225D889}"/>
              </a:ext>
            </a:extLst>
          </p:cNvPr>
          <p:cNvGrpSpPr/>
          <p:nvPr/>
        </p:nvGrpSpPr>
        <p:grpSpPr>
          <a:xfrm>
            <a:off x="9784162" y="3921587"/>
            <a:ext cx="2407839" cy="1914040"/>
            <a:chOff x="8834500" y="3666276"/>
            <a:chExt cx="1966020" cy="1565791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64CBCB37-E7DC-E541-BD07-735453D75AE0}"/>
                </a:ext>
              </a:extLst>
            </p:cNvPr>
            <p:cNvGrpSpPr/>
            <p:nvPr/>
          </p:nvGrpSpPr>
          <p:grpSpPr>
            <a:xfrm>
              <a:off x="8979292" y="3666276"/>
              <a:ext cx="1821228" cy="1312304"/>
              <a:chOff x="-3272346" y="4002157"/>
              <a:chExt cx="1476378" cy="1063819"/>
            </a:xfrm>
          </p:grpSpPr>
          <p:sp>
            <p:nvSpPr>
              <p:cNvPr id="29" name="Cloud">
                <a:extLst>
                  <a:ext uri="{FF2B5EF4-FFF2-40B4-BE49-F238E27FC236}">
                    <a16:creationId xmlns:a16="http://schemas.microsoft.com/office/drawing/2014/main" id="{A9B0C5CD-A826-5549-9DEC-528BC68BF2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975222" y="4133674"/>
                <a:ext cx="1075887" cy="718674"/>
              </a:xfrm>
              <a:custGeom>
                <a:avLst/>
                <a:gdLst>
                  <a:gd name="T0" fmla="*/ 28 w 120"/>
                  <a:gd name="T1" fmla="*/ 32 h 80"/>
                  <a:gd name="T2" fmla="*/ 60 w 120"/>
                  <a:gd name="T3" fmla="*/ 0 h 80"/>
                  <a:gd name="T4" fmla="*/ 90 w 120"/>
                  <a:gd name="T5" fmla="*/ 20 h 80"/>
                  <a:gd name="T6" fmla="*/ 90 w 120"/>
                  <a:gd name="T7" fmla="*/ 20 h 80"/>
                  <a:gd name="T8" fmla="*/ 120 w 120"/>
                  <a:gd name="T9" fmla="*/ 50 h 80"/>
                  <a:gd name="T10" fmla="*/ 90 w 120"/>
                  <a:gd name="T11" fmla="*/ 80 h 80"/>
                  <a:gd name="T12" fmla="*/ 24 w 120"/>
                  <a:gd name="T13" fmla="*/ 80 h 80"/>
                  <a:gd name="T14" fmla="*/ 0 w 120"/>
                  <a:gd name="T15" fmla="*/ 56 h 80"/>
                  <a:gd name="T16" fmla="*/ 24 w 120"/>
                  <a:gd name="T17" fmla="*/ 32 h 80"/>
                  <a:gd name="T18" fmla="*/ 28 w 120"/>
                  <a:gd name="T19" fmla="*/ 32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0" h="80">
                    <a:moveTo>
                      <a:pt x="28" y="32"/>
                    </a:moveTo>
                    <a:cubicBezTo>
                      <a:pt x="28" y="14"/>
                      <a:pt x="42" y="0"/>
                      <a:pt x="60" y="0"/>
                    </a:cubicBezTo>
                    <a:cubicBezTo>
                      <a:pt x="73" y="0"/>
                      <a:pt x="85" y="8"/>
                      <a:pt x="90" y="20"/>
                    </a:cubicBezTo>
                    <a:cubicBezTo>
                      <a:pt x="90" y="20"/>
                      <a:pt x="90" y="20"/>
                      <a:pt x="90" y="20"/>
                    </a:cubicBezTo>
                    <a:cubicBezTo>
                      <a:pt x="107" y="20"/>
                      <a:pt x="120" y="33"/>
                      <a:pt x="120" y="50"/>
                    </a:cubicBezTo>
                    <a:cubicBezTo>
                      <a:pt x="120" y="67"/>
                      <a:pt x="107" y="80"/>
                      <a:pt x="90" y="80"/>
                    </a:cubicBezTo>
                    <a:cubicBezTo>
                      <a:pt x="24" y="80"/>
                      <a:pt x="24" y="80"/>
                      <a:pt x="24" y="80"/>
                    </a:cubicBezTo>
                    <a:cubicBezTo>
                      <a:pt x="11" y="80"/>
                      <a:pt x="0" y="69"/>
                      <a:pt x="0" y="56"/>
                    </a:cubicBezTo>
                    <a:cubicBezTo>
                      <a:pt x="0" y="43"/>
                      <a:pt x="11" y="32"/>
                      <a:pt x="24" y="32"/>
                    </a:cubicBezTo>
                    <a:cubicBezTo>
                      <a:pt x="25" y="32"/>
                      <a:pt x="27" y="32"/>
                      <a:pt x="28" y="32"/>
                    </a:cubicBezTo>
                    <a:close/>
                  </a:path>
                </a:pathLst>
              </a:custGeom>
              <a:solidFill>
                <a:srgbClr val="F8F8F8"/>
              </a:solidFill>
              <a:ln w="254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F3FBECDF-E2AD-F744-8684-4B8B52BAE1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3272346" y="4002157"/>
                <a:ext cx="834438" cy="667550"/>
              </a:xfrm>
              <a:prstGeom prst="rect">
                <a:avLst/>
              </a:prstGeom>
            </p:spPr>
          </p:pic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FE275253-DF9F-FC4C-91FD-F652081323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2398059" y="4463885"/>
                <a:ext cx="602091" cy="602091"/>
              </a:xfrm>
              <a:prstGeom prst="rect">
                <a:avLst/>
              </a:prstGeom>
            </p:spPr>
          </p:pic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4C9A705-5007-8244-AB45-025F9A3A4DF6}"/>
                </a:ext>
              </a:extLst>
            </p:cNvPr>
            <p:cNvSpPr txBox="1"/>
            <p:nvPr/>
          </p:nvSpPr>
          <p:spPr>
            <a:xfrm>
              <a:off x="8834500" y="4859151"/>
              <a:ext cx="761015" cy="372916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 lvl="0">
                <a:lnSpc>
                  <a:spcPct val="90000"/>
                </a:lnSpc>
                <a:spcAft>
                  <a:spcPts val="588"/>
                </a:spcAft>
                <a:defRPr/>
              </a:pPr>
              <a:r>
                <a:rPr lang="en-US" sz="1200"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rPr>
                <a:t>Your API</a:t>
              </a:r>
            </a:p>
          </p:txBody>
        </p:sp>
      </p:grpSp>
      <p:sp>
        <p:nvSpPr>
          <p:cNvPr id="32" name="Regular Pentagon 1">
            <a:extLst>
              <a:ext uri="{FF2B5EF4-FFF2-40B4-BE49-F238E27FC236}">
                <a16:creationId xmlns:a16="http://schemas.microsoft.com/office/drawing/2014/main" id="{2C828D1D-3E71-8A43-AA45-ACCBCD88BA2C}"/>
              </a:ext>
            </a:extLst>
          </p:cNvPr>
          <p:cNvSpPr/>
          <p:nvPr/>
        </p:nvSpPr>
        <p:spPr bwMode="auto">
          <a:xfrm>
            <a:off x="7432745" y="3414391"/>
            <a:ext cx="914400" cy="927040"/>
          </a:xfrm>
          <a:prstGeom prst="pentagon">
            <a:avLst/>
          </a:prstGeom>
          <a:solidFill>
            <a:srgbClr val="FF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1821" tIns="105456" rIns="131821" bIns="105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7214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A</a:t>
            </a:r>
          </a:p>
        </p:txBody>
      </p:sp>
      <p:sp>
        <p:nvSpPr>
          <p:cNvPr id="33" name="Regular Pentagon 1">
            <a:extLst>
              <a:ext uri="{FF2B5EF4-FFF2-40B4-BE49-F238E27FC236}">
                <a16:creationId xmlns:a16="http://schemas.microsoft.com/office/drawing/2014/main" id="{192D16CD-1B81-BB4A-8D5F-0DEDE0DF34DD}"/>
              </a:ext>
            </a:extLst>
          </p:cNvPr>
          <p:cNvSpPr/>
          <p:nvPr/>
        </p:nvSpPr>
        <p:spPr bwMode="auto">
          <a:xfrm>
            <a:off x="223783" y="5392410"/>
            <a:ext cx="914400" cy="914400"/>
          </a:xfrm>
          <a:prstGeom prst="pentagon">
            <a:avLst/>
          </a:prstGeom>
          <a:solidFill>
            <a:srgbClr val="00B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1821" tIns="105456" rIns="131821" bIns="105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7214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rPr>
              <a:t>ID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72150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D970A-1E76-422A-9069-337A875A50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1" y="2972548"/>
            <a:ext cx="6540507" cy="553998"/>
          </a:xfrm>
        </p:spPr>
        <p:txBody>
          <a:bodyPr/>
          <a:lstStyle/>
          <a:p>
            <a:r>
              <a:rPr lang="en-US" strike="sngStrike"/>
              <a:t>Protecting an API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DA7433-C9EE-4B44-A2A3-22CBEA88EBC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7947A37-B3D6-4441-9824-4537F0E749D4}"/>
              </a:ext>
            </a:extLst>
          </p:cNvPr>
          <p:cNvSpPr txBox="1">
            <a:spLocks/>
          </p:cNvSpPr>
          <p:nvPr/>
        </p:nvSpPr>
        <p:spPr>
          <a:xfrm>
            <a:off x="588261" y="2972548"/>
            <a:ext cx="6540507" cy="553998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kern="1200" cap="none" spc="-50" baseline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Protecting an API</a:t>
            </a:r>
          </a:p>
        </p:txBody>
      </p:sp>
    </p:spTree>
    <p:extLst>
      <p:ext uri="{BB962C8B-B14F-4D97-AF65-F5344CB8AC3E}">
        <p14:creationId xmlns:p14="http://schemas.microsoft.com/office/powerpoint/2010/main" val="2622266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47A8D-AD06-4344-B2FD-AEFE36A28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143" y="472760"/>
            <a:ext cx="11018520" cy="553998"/>
          </a:xfrm>
        </p:spPr>
        <p:txBody>
          <a:bodyPr/>
          <a:lstStyle/>
          <a:p>
            <a:r>
              <a:rPr lang="en-US"/>
              <a:t>Call the API</a:t>
            </a:r>
          </a:p>
        </p:txBody>
      </p:sp>
      <p:sp>
        <p:nvSpPr>
          <p:cNvPr id="6" name="Browser_4" title="Icon of a website or an app window">
            <a:extLst>
              <a:ext uri="{FF2B5EF4-FFF2-40B4-BE49-F238E27FC236}">
                <a16:creationId xmlns:a16="http://schemas.microsoft.com/office/drawing/2014/main" id="{F1E30766-B2DC-4701-AF08-FB98A947CF0D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88263" y="4017364"/>
            <a:ext cx="1787536" cy="1322895"/>
          </a:xfrm>
          <a:custGeom>
            <a:avLst/>
            <a:gdLst>
              <a:gd name="T0" fmla="*/ 80 w 604"/>
              <a:gd name="T1" fmla="*/ 244 h 447"/>
              <a:gd name="T2" fmla="*/ 320 w 604"/>
              <a:gd name="T3" fmla="*/ 244 h 447"/>
              <a:gd name="T4" fmla="*/ 80 w 604"/>
              <a:gd name="T5" fmla="*/ 367 h 447"/>
              <a:gd name="T6" fmla="*/ 320 w 604"/>
              <a:gd name="T7" fmla="*/ 367 h 447"/>
              <a:gd name="T8" fmla="*/ 525 w 604"/>
              <a:gd name="T9" fmla="*/ 305 h 447"/>
              <a:gd name="T10" fmla="*/ 525 w 604"/>
              <a:gd name="T11" fmla="*/ 244 h 447"/>
              <a:gd name="T12" fmla="*/ 403 w 604"/>
              <a:gd name="T13" fmla="*/ 244 h 447"/>
              <a:gd name="T14" fmla="*/ 403 w 604"/>
              <a:gd name="T15" fmla="*/ 367 h 447"/>
              <a:gd name="T16" fmla="*/ 525 w 604"/>
              <a:gd name="T17" fmla="*/ 367 h 447"/>
              <a:gd name="T18" fmla="*/ 525 w 604"/>
              <a:gd name="T19" fmla="*/ 305 h 447"/>
              <a:gd name="T20" fmla="*/ 525 w 604"/>
              <a:gd name="T21" fmla="*/ 123 h 447"/>
              <a:gd name="T22" fmla="*/ 525 w 604"/>
              <a:gd name="T23" fmla="*/ 80 h 447"/>
              <a:gd name="T24" fmla="*/ 82 w 604"/>
              <a:gd name="T25" fmla="*/ 80 h 447"/>
              <a:gd name="T26" fmla="*/ 82 w 604"/>
              <a:gd name="T27" fmla="*/ 166 h 447"/>
              <a:gd name="T28" fmla="*/ 525 w 604"/>
              <a:gd name="T29" fmla="*/ 166 h 447"/>
              <a:gd name="T30" fmla="*/ 525 w 604"/>
              <a:gd name="T31" fmla="*/ 123 h 447"/>
              <a:gd name="T32" fmla="*/ 604 w 604"/>
              <a:gd name="T33" fmla="*/ 225 h 447"/>
              <a:gd name="T34" fmla="*/ 604 w 604"/>
              <a:gd name="T35" fmla="*/ 0 h 447"/>
              <a:gd name="T36" fmla="*/ 0 w 604"/>
              <a:gd name="T37" fmla="*/ 0 h 447"/>
              <a:gd name="T38" fmla="*/ 0 w 604"/>
              <a:gd name="T39" fmla="*/ 447 h 447"/>
              <a:gd name="T40" fmla="*/ 604 w 604"/>
              <a:gd name="T41" fmla="*/ 447 h 447"/>
              <a:gd name="T42" fmla="*/ 604 w 604"/>
              <a:gd name="T43" fmla="*/ 225 h 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604" h="447">
                <a:moveTo>
                  <a:pt x="80" y="244"/>
                </a:moveTo>
                <a:lnTo>
                  <a:pt x="320" y="244"/>
                </a:lnTo>
                <a:moveTo>
                  <a:pt x="80" y="367"/>
                </a:moveTo>
                <a:lnTo>
                  <a:pt x="320" y="367"/>
                </a:lnTo>
                <a:moveTo>
                  <a:pt x="525" y="305"/>
                </a:moveTo>
                <a:lnTo>
                  <a:pt x="525" y="244"/>
                </a:lnTo>
                <a:lnTo>
                  <a:pt x="403" y="244"/>
                </a:lnTo>
                <a:lnTo>
                  <a:pt x="403" y="367"/>
                </a:lnTo>
                <a:lnTo>
                  <a:pt x="525" y="367"/>
                </a:lnTo>
                <a:lnTo>
                  <a:pt x="525" y="305"/>
                </a:lnTo>
                <a:moveTo>
                  <a:pt x="525" y="123"/>
                </a:moveTo>
                <a:lnTo>
                  <a:pt x="525" y="80"/>
                </a:lnTo>
                <a:lnTo>
                  <a:pt x="82" y="80"/>
                </a:lnTo>
                <a:lnTo>
                  <a:pt x="82" y="166"/>
                </a:lnTo>
                <a:lnTo>
                  <a:pt x="525" y="166"/>
                </a:lnTo>
                <a:lnTo>
                  <a:pt x="525" y="123"/>
                </a:lnTo>
                <a:moveTo>
                  <a:pt x="604" y="225"/>
                </a:moveTo>
                <a:lnTo>
                  <a:pt x="604" y="0"/>
                </a:lnTo>
                <a:lnTo>
                  <a:pt x="0" y="0"/>
                </a:lnTo>
                <a:lnTo>
                  <a:pt x="0" y="447"/>
                </a:lnTo>
                <a:lnTo>
                  <a:pt x="604" y="447"/>
                </a:lnTo>
                <a:lnTo>
                  <a:pt x="604" y="225"/>
                </a:lnTo>
              </a:path>
            </a:pathLst>
          </a:custGeom>
          <a:noFill/>
          <a:ln w="15875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9725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449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19174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58898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98623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38348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8072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17797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0BEE951-90B1-4DB6-8798-2594298900A9}"/>
              </a:ext>
            </a:extLst>
          </p:cNvPr>
          <p:cNvGrpSpPr/>
          <p:nvPr/>
        </p:nvGrpSpPr>
        <p:grpSpPr>
          <a:xfrm>
            <a:off x="4657229" y="1026758"/>
            <a:ext cx="2590957" cy="1730712"/>
            <a:chOff x="4426431" y="1990592"/>
            <a:chExt cx="2642911" cy="1765416"/>
          </a:xfrm>
        </p:grpSpPr>
        <p:sp>
          <p:nvSpPr>
            <p:cNvPr id="8" name="Cloud">
              <a:extLst>
                <a:ext uri="{FF2B5EF4-FFF2-40B4-BE49-F238E27FC236}">
                  <a16:creationId xmlns:a16="http://schemas.microsoft.com/office/drawing/2014/main" id="{96B9AEA0-A2E5-4C86-8F44-AA9DCE7F630F}"/>
                </a:ext>
              </a:extLst>
            </p:cNvPr>
            <p:cNvSpPr>
              <a:spLocks/>
            </p:cNvSpPr>
            <p:nvPr/>
          </p:nvSpPr>
          <p:spPr bwMode="auto">
            <a:xfrm>
              <a:off x="4426431" y="1990592"/>
              <a:ext cx="2642911" cy="1765416"/>
            </a:xfrm>
            <a:custGeom>
              <a:avLst/>
              <a:gdLst>
                <a:gd name="T0" fmla="*/ 28 w 120"/>
                <a:gd name="T1" fmla="*/ 32 h 80"/>
                <a:gd name="T2" fmla="*/ 60 w 120"/>
                <a:gd name="T3" fmla="*/ 0 h 80"/>
                <a:gd name="T4" fmla="*/ 90 w 120"/>
                <a:gd name="T5" fmla="*/ 20 h 80"/>
                <a:gd name="T6" fmla="*/ 90 w 120"/>
                <a:gd name="T7" fmla="*/ 20 h 80"/>
                <a:gd name="T8" fmla="*/ 120 w 120"/>
                <a:gd name="T9" fmla="*/ 50 h 80"/>
                <a:gd name="T10" fmla="*/ 90 w 120"/>
                <a:gd name="T11" fmla="*/ 80 h 80"/>
                <a:gd name="T12" fmla="*/ 24 w 120"/>
                <a:gd name="T13" fmla="*/ 80 h 80"/>
                <a:gd name="T14" fmla="*/ 0 w 120"/>
                <a:gd name="T15" fmla="*/ 56 h 80"/>
                <a:gd name="T16" fmla="*/ 24 w 120"/>
                <a:gd name="T17" fmla="*/ 32 h 80"/>
                <a:gd name="T18" fmla="*/ 28 w 120"/>
                <a:gd name="T19" fmla="*/ 32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0" h="80">
                  <a:moveTo>
                    <a:pt x="28" y="32"/>
                  </a:moveTo>
                  <a:cubicBezTo>
                    <a:pt x="28" y="14"/>
                    <a:pt x="42" y="0"/>
                    <a:pt x="60" y="0"/>
                  </a:cubicBezTo>
                  <a:cubicBezTo>
                    <a:pt x="73" y="0"/>
                    <a:pt x="85" y="8"/>
                    <a:pt x="90" y="20"/>
                  </a:cubicBezTo>
                  <a:cubicBezTo>
                    <a:pt x="90" y="20"/>
                    <a:pt x="90" y="20"/>
                    <a:pt x="90" y="20"/>
                  </a:cubicBezTo>
                  <a:cubicBezTo>
                    <a:pt x="107" y="20"/>
                    <a:pt x="120" y="33"/>
                    <a:pt x="120" y="50"/>
                  </a:cubicBezTo>
                  <a:cubicBezTo>
                    <a:pt x="120" y="67"/>
                    <a:pt x="107" y="80"/>
                    <a:pt x="90" y="80"/>
                  </a:cubicBezTo>
                  <a:cubicBezTo>
                    <a:pt x="24" y="80"/>
                    <a:pt x="24" y="80"/>
                    <a:pt x="24" y="80"/>
                  </a:cubicBezTo>
                  <a:cubicBezTo>
                    <a:pt x="11" y="80"/>
                    <a:pt x="0" y="69"/>
                    <a:pt x="0" y="56"/>
                  </a:cubicBezTo>
                  <a:cubicBezTo>
                    <a:pt x="0" y="43"/>
                    <a:pt x="11" y="32"/>
                    <a:pt x="24" y="32"/>
                  </a:cubicBezTo>
                  <a:cubicBezTo>
                    <a:pt x="25" y="32"/>
                    <a:pt x="27" y="32"/>
                    <a:pt x="28" y="32"/>
                  </a:cubicBezTo>
                  <a:close/>
                </a:path>
              </a:pathLst>
            </a:custGeom>
            <a:solidFill>
              <a:srgbClr val="F8F8F8"/>
            </a:solidFill>
            <a:ln w="38100" cap="flat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8D0AE71-BAA0-4175-99E3-58F4B25D1B5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81940" y="2220528"/>
              <a:ext cx="1327670" cy="1327670"/>
            </a:xfrm>
            <a:prstGeom prst="rect">
              <a:avLst/>
            </a:prstGeom>
          </p:spPr>
        </p:pic>
      </p:grp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CB2CCB99-999A-461F-8A5B-A1CD060FBB0C}"/>
              </a:ext>
            </a:extLst>
          </p:cNvPr>
          <p:cNvSpPr/>
          <p:nvPr/>
        </p:nvSpPr>
        <p:spPr bwMode="auto">
          <a:xfrm>
            <a:off x="2375798" y="4401812"/>
            <a:ext cx="1787536" cy="553998"/>
          </a:xfrm>
          <a:prstGeom prst="rightArrow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5A712B8-74CB-F549-A73E-FD5A1225D889}"/>
              </a:ext>
            </a:extLst>
          </p:cNvPr>
          <p:cNvGrpSpPr/>
          <p:nvPr/>
        </p:nvGrpSpPr>
        <p:grpSpPr>
          <a:xfrm>
            <a:off x="4193584" y="3912578"/>
            <a:ext cx="2407839" cy="1914040"/>
            <a:chOff x="8834500" y="3666276"/>
            <a:chExt cx="1966020" cy="1565791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64CBCB37-E7DC-E541-BD07-735453D75AE0}"/>
                </a:ext>
              </a:extLst>
            </p:cNvPr>
            <p:cNvGrpSpPr/>
            <p:nvPr/>
          </p:nvGrpSpPr>
          <p:grpSpPr>
            <a:xfrm>
              <a:off x="8979292" y="3666276"/>
              <a:ext cx="1821228" cy="1312304"/>
              <a:chOff x="-3272346" y="4002157"/>
              <a:chExt cx="1476378" cy="1063819"/>
            </a:xfrm>
          </p:grpSpPr>
          <p:sp>
            <p:nvSpPr>
              <p:cNvPr id="29" name="Cloud">
                <a:extLst>
                  <a:ext uri="{FF2B5EF4-FFF2-40B4-BE49-F238E27FC236}">
                    <a16:creationId xmlns:a16="http://schemas.microsoft.com/office/drawing/2014/main" id="{A9B0C5CD-A826-5549-9DEC-528BC68BF2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975222" y="4133674"/>
                <a:ext cx="1075887" cy="718674"/>
              </a:xfrm>
              <a:custGeom>
                <a:avLst/>
                <a:gdLst>
                  <a:gd name="T0" fmla="*/ 28 w 120"/>
                  <a:gd name="T1" fmla="*/ 32 h 80"/>
                  <a:gd name="T2" fmla="*/ 60 w 120"/>
                  <a:gd name="T3" fmla="*/ 0 h 80"/>
                  <a:gd name="T4" fmla="*/ 90 w 120"/>
                  <a:gd name="T5" fmla="*/ 20 h 80"/>
                  <a:gd name="T6" fmla="*/ 90 w 120"/>
                  <a:gd name="T7" fmla="*/ 20 h 80"/>
                  <a:gd name="T8" fmla="*/ 120 w 120"/>
                  <a:gd name="T9" fmla="*/ 50 h 80"/>
                  <a:gd name="T10" fmla="*/ 90 w 120"/>
                  <a:gd name="T11" fmla="*/ 80 h 80"/>
                  <a:gd name="T12" fmla="*/ 24 w 120"/>
                  <a:gd name="T13" fmla="*/ 80 h 80"/>
                  <a:gd name="T14" fmla="*/ 0 w 120"/>
                  <a:gd name="T15" fmla="*/ 56 h 80"/>
                  <a:gd name="T16" fmla="*/ 24 w 120"/>
                  <a:gd name="T17" fmla="*/ 32 h 80"/>
                  <a:gd name="T18" fmla="*/ 28 w 120"/>
                  <a:gd name="T19" fmla="*/ 32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0" h="80">
                    <a:moveTo>
                      <a:pt x="28" y="32"/>
                    </a:moveTo>
                    <a:cubicBezTo>
                      <a:pt x="28" y="14"/>
                      <a:pt x="42" y="0"/>
                      <a:pt x="60" y="0"/>
                    </a:cubicBezTo>
                    <a:cubicBezTo>
                      <a:pt x="73" y="0"/>
                      <a:pt x="85" y="8"/>
                      <a:pt x="90" y="20"/>
                    </a:cubicBezTo>
                    <a:cubicBezTo>
                      <a:pt x="90" y="20"/>
                      <a:pt x="90" y="20"/>
                      <a:pt x="90" y="20"/>
                    </a:cubicBezTo>
                    <a:cubicBezTo>
                      <a:pt x="107" y="20"/>
                      <a:pt x="120" y="33"/>
                      <a:pt x="120" y="50"/>
                    </a:cubicBezTo>
                    <a:cubicBezTo>
                      <a:pt x="120" y="67"/>
                      <a:pt x="107" y="80"/>
                      <a:pt x="90" y="80"/>
                    </a:cubicBezTo>
                    <a:cubicBezTo>
                      <a:pt x="24" y="80"/>
                      <a:pt x="24" y="80"/>
                      <a:pt x="24" y="80"/>
                    </a:cubicBezTo>
                    <a:cubicBezTo>
                      <a:pt x="11" y="80"/>
                      <a:pt x="0" y="69"/>
                      <a:pt x="0" y="56"/>
                    </a:cubicBezTo>
                    <a:cubicBezTo>
                      <a:pt x="0" y="43"/>
                      <a:pt x="11" y="32"/>
                      <a:pt x="24" y="32"/>
                    </a:cubicBezTo>
                    <a:cubicBezTo>
                      <a:pt x="25" y="32"/>
                      <a:pt x="27" y="32"/>
                      <a:pt x="28" y="32"/>
                    </a:cubicBezTo>
                    <a:close/>
                  </a:path>
                </a:pathLst>
              </a:custGeom>
              <a:solidFill>
                <a:srgbClr val="F8F8F8"/>
              </a:solidFill>
              <a:ln w="254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F3FBECDF-E2AD-F744-8684-4B8B52BAE1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3272346" y="4002157"/>
                <a:ext cx="834438" cy="667550"/>
              </a:xfrm>
              <a:prstGeom prst="rect">
                <a:avLst/>
              </a:prstGeom>
            </p:spPr>
          </p:pic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FE275253-DF9F-FC4C-91FD-F652081323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2398059" y="4463885"/>
                <a:ext cx="602091" cy="602091"/>
              </a:xfrm>
              <a:prstGeom prst="rect">
                <a:avLst/>
              </a:prstGeom>
            </p:spPr>
          </p:pic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4C9A705-5007-8244-AB45-025F9A3A4DF6}"/>
                </a:ext>
              </a:extLst>
            </p:cNvPr>
            <p:cNvSpPr txBox="1"/>
            <p:nvPr/>
          </p:nvSpPr>
          <p:spPr>
            <a:xfrm>
              <a:off x="8834500" y="4859151"/>
              <a:ext cx="761015" cy="372916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 lvl="0">
                <a:lnSpc>
                  <a:spcPct val="90000"/>
                </a:lnSpc>
                <a:spcAft>
                  <a:spcPts val="588"/>
                </a:spcAft>
                <a:defRPr/>
              </a:pPr>
              <a:r>
                <a:rPr lang="en-US" sz="1200"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rPr>
                <a:t>Your API</a:t>
              </a:r>
            </a:p>
          </p:txBody>
        </p:sp>
      </p:grpSp>
      <p:sp>
        <p:nvSpPr>
          <p:cNvPr id="32" name="Regular Pentagon 1">
            <a:extLst>
              <a:ext uri="{FF2B5EF4-FFF2-40B4-BE49-F238E27FC236}">
                <a16:creationId xmlns:a16="http://schemas.microsoft.com/office/drawing/2014/main" id="{2C828D1D-3E71-8A43-AA45-ACCBCD88BA2C}"/>
              </a:ext>
            </a:extLst>
          </p:cNvPr>
          <p:cNvSpPr/>
          <p:nvPr/>
        </p:nvSpPr>
        <p:spPr bwMode="auto">
          <a:xfrm>
            <a:off x="2860891" y="3429000"/>
            <a:ext cx="914400" cy="927040"/>
          </a:xfrm>
          <a:prstGeom prst="pentagon">
            <a:avLst/>
          </a:prstGeom>
          <a:solidFill>
            <a:srgbClr val="FF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1821" tIns="105456" rIns="131821" bIns="105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7214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A</a:t>
            </a:r>
          </a:p>
        </p:txBody>
      </p:sp>
      <p:sp>
        <p:nvSpPr>
          <p:cNvPr id="33" name="Regular Pentagon 1">
            <a:extLst>
              <a:ext uri="{FF2B5EF4-FFF2-40B4-BE49-F238E27FC236}">
                <a16:creationId xmlns:a16="http://schemas.microsoft.com/office/drawing/2014/main" id="{192D16CD-1B81-BB4A-8D5F-0DEDE0DF34DD}"/>
              </a:ext>
            </a:extLst>
          </p:cNvPr>
          <p:cNvSpPr/>
          <p:nvPr/>
        </p:nvSpPr>
        <p:spPr bwMode="auto">
          <a:xfrm>
            <a:off x="223783" y="5392410"/>
            <a:ext cx="914400" cy="914400"/>
          </a:xfrm>
          <a:prstGeom prst="pentagon">
            <a:avLst/>
          </a:prstGeom>
          <a:solidFill>
            <a:srgbClr val="00B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1821" tIns="105456" rIns="131821" bIns="105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7214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rPr>
              <a:t>ID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2590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47A8D-AD06-4344-B2FD-AEFE36A28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143" y="472760"/>
            <a:ext cx="11018520" cy="553998"/>
          </a:xfrm>
        </p:spPr>
        <p:txBody>
          <a:bodyPr/>
          <a:lstStyle/>
          <a:p>
            <a:r>
              <a:rPr lang="en-US"/>
              <a:t>Call the API</a:t>
            </a:r>
          </a:p>
        </p:txBody>
      </p:sp>
      <p:sp>
        <p:nvSpPr>
          <p:cNvPr id="6" name="Browser_4" title="Icon of a website or an app window">
            <a:extLst>
              <a:ext uri="{FF2B5EF4-FFF2-40B4-BE49-F238E27FC236}">
                <a16:creationId xmlns:a16="http://schemas.microsoft.com/office/drawing/2014/main" id="{F1E30766-B2DC-4701-AF08-FB98A947CF0D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88263" y="4017364"/>
            <a:ext cx="1787536" cy="1322895"/>
          </a:xfrm>
          <a:custGeom>
            <a:avLst/>
            <a:gdLst>
              <a:gd name="T0" fmla="*/ 80 w 604"/>
              <a:gd name="T1" fmla="*/ 244 h 447"/>
              <a:gd name="T2" fmla="*/ 320 w 604"/>
              <a:gd name="T3" fmla="*/ 244 h 447"/>
              <a:gd name="T4" fmla="*/ 80 w 604"/>
              <a:gd name="T5" fmla="*/ 367 h 447"/>
              <a:gd name="T6" fmla="*/ 320 w 604"/>
              <a:gd name="T7" fmla="*/ 367 h 447"/>
              <a:gd name="T8" fmla="*/ 525 w 604"/>
              <a:gd name="T9" fmla="*/ 305 h 447"/>
              <a:gd name="T10" fmla="*/ 525 w 604"/>
              <a:gd name="T11" fmla="*/ 244 h 447"/>
              <a:gd name="T12" fmla="*/ 403 w 604"/>
              <a:gd name="T13" fmla="*/ 244 h 447"/>
              <a:gd name="T14" fmla="*/ 403 w 604"/>
              <a:gd name="T15" fmla="*/ 367 h 447"/>
              <a:gd name="T16" fmla="*/ 525 w 604"/>
              <a:gd name="T17" fmla="*/ 367 h 447"/>
              <a:gd name="T18" fmla="*/ 525 w 604"/>
              <a:gd name="T19" fmla="*/ 305 h 447"/>
              <a:gd name="T20" fmla="*/ 525 w 604"/>
              <a:gd name="T21" fmla="*/ 123 h 447"/>
              <a:gd name="T22" fmla="*/ 525 w 604"/>
              <a:gd name="T23" fmla="*/ 80 h 447"/>
              <a:gd name="T24" fmla="*/ 82 w 604"/>
              <a:gd name="T25" fmla="*/ 80 h 447"/>
              <a:gd name="T26" fmla="*/ 82 w 604"/>
              <a:gd name="T27" fmla="*/ 166 h 447"/>
              <a:gd name="T28" fmla="*/ 525 w 604"/>
              <a:gd name="T29" fmla="*/ 166 h 447"/>
              <a:gd name="T30" fmla="*/ 525 w 604"/>
              <a:gd name="T31" fmla="*/ 123 h 447"/>
              <a:gd name="T32" fmla="*/ 604 w 604"/>
              <a:gd name="T33" fmla="*/ 225 h 447"/>
              <a:gd name="T34" fmla="*/ 604 w 604"/>
              <a:gd name="T35" fmla="*/ 0 h 447"/>
              <a:gd name="T36" fmla="*/ 0 w 604"/>
              <a:gd name="T37" fmla="*/ 0 h 447"/>
              <a:gd name="T38" fmla="*/ 0 w 604"/>
              <a:gd name="T39" fmla="*/ 447 h 447"/>
              <a:gd name="T40" fmla="*/ 604 w 604"/>
              <a:gd name="T41" fmla="*/ 447 h 447"/>
              <a:gd name="T42" fmla="*/ 604 w 604"/>
              <a:gd name="T43" fmla="*/ 225 h 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604" h="447">
                <a:moveTo>
                  <a:pt x="80" y="244"/>
                </a:moveTo>
                <a:lnTo>
                  <a:pt x="320" y="244"/>
                </a:lnTo>
                <a:moveTo>
                  <a:pt x="80" y="367"/>
                </a:moveTo>
                <a:lnTo>
                  <a:pt x="320" y="367"/>
                </a:lnTo>
                <a:moveTo>
                  <a:pt x="525" y="305"/>
                </a:moveTo>
                <a:lnTo>
                  <a:pt x="525" y="244"/>
                </a:lnTo>
                <a:lnTo>
                  <a:pt x="403" y="244"/>
                </a:lnTo>
                <a:lnTo>
                  <a:pt x="403" y="367"/>
                </a:lnTo>
                <a:lnTo>
                  <a:pt x="525" y="367"/>
                </a:lnTo>
                <a:lnTo>
                  <a:pt x="525" y="305"/>
                </a:lnTo>
                <a:moveTo>
                  <a:pt x="525" y="123"/>
                </a:moveTo>
                <a:lnTo>
                  <a:pt x="525" y="80"/>
                </a:lnTo>
                <a:lnTo>
                  <a:pt x="82" y="80"/>
                </a:lnTo>
                <a:lnTo>
                  <a:pt x="82" y="166"/>
                </a:lnTo>
                <a:lnTo>
                  <a:pt x="525" y="166"/>
                </a:lnTo>
                <a:lnTo>
                  <a:pt x="525" y="123"/>
                </a:lnTo>
                <a:moveTo>
                  <a:pt x="604" y="225"/>
                </a:moveTo>
                <a:lnTo>
                  <a:pt x="604" y="0"/>
                </a:lnTo>
                <a:lnTo>
                  <a:pt x="0" y="0"/>
                </a:lnTo>
                <a:lnTo>
                  <a:pt x="0" y="447"/>
                </a:lnTo>
                <a:lnTo>
                  <a:pt x="604" y="447"/>
                </a:lnTo>
                <a:lnTo>
                  <a:pt x="604" y="225"/>
                </a:lnTo>
              </a:path>
            </a:pathLst>
          </a:custGeom>
          <a:noFill/>
          <a:ln w="15875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9725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449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19174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58898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98623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38348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8072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17797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0BEE951-90B1-4DB6-8798-2594298900A9}"/>
              </a:ext>
            </a:extLst>
          </p:cNvPr>
          <p:cNvGrpSpPr/>
          <p:nvPr/>
        </p:nvGrpSpPr>
        <p:grpSpPr>
          <a:xfrm>
            <a:off x="4657229" y="1026758"/>
            <a:ext cx="2590957" cy="1730712"/>
            <a:chOff x="4426431" y="1990592"/>
            <a:chExt cx="2642911" cy="1765416"/>
          </a:xfrm>
        </p:grpSpPr>
        <p:sp>
          <p:nvSpPr>
            <p:cNvPr id="8" name="Cloud">
              <a:extLst>
                <a:ext uri="{FF2B5EF4-FFF2-40B4-BE49-F238E27FC236}">
                  <a16:creationId xmlns:a16="http://schemas.microsoft.com/office/drawing/2014/main" id="{96B9AEA0-A2E5-4C86-8F44-AA9DCE7F630F}"/>
                </a:ext>
              </a:extLst>
            </p:cNvPr>
            <p:cNvSpPr>
              <a:spLocks/>
            </p:cNvSpPr>
            <p:nvPr/>
          </p:nvSpPr>
          <p:spPr bwMode="auto">
            <a:xfrm>
              <a:off x="4426431" y="1990592"/>
              <a:ext cx="2642911" cy="1765416"/>
            </a:xfrm>
            <a:custGeom>
              <a:avLst/>
              <a:gdLst>
                <a:gd name="T0" fmla="*/ 28 w 120"/>
                <a:gd name="T1" fmla="*/ 32 h 80"/>
                <a:gd name="T2" fmla="*/ 60 w 120"/>
                <a:gd name="T3" fmla="*/ 0 h 80"/>
                <a:gd name="T4" fmla="*/ 90 w 120"/>
                <a:gd name="T5" fmla="*/ 20 h 80"/>
                <a:gd name="T6" fmla="*/ 90 w 120"/>
                <a:gd name="T7" fmla="*/ 20 h 80"/>
                <a:gd name="T8" fmla="*/ 120 w 120"/>
                <a:gd name="T9" fmla="*/ 50 h 80"/>
                <a:gd name="T10" fmla="*/ 90 w 120"/>
                <a:gd name="T11" fmla="*/ 80 h 80"/>
                <a:gd name="T12" fmla="*/ 24 w 120"/>
                <a:gd name="T13" fmla="*/ 80 h 80"/>
                <a:gd name="T14" fmla="*/ 0 w 120"/>
                <a:gd name="T15" fmla="*/ 56 h 80"/>
                <a:gd name="T16" fmla="*/ 24 w 120"/>
                <a:gd name="T17" fmla="*/ 32 h 80"/>
                <a:gd name="T18" fmla="*/ 28 w 120"/>
                <a:gd name="T19" fmla="*/ 32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0" h="80">
                  <a:moveTo>
                    <a:pt x="28" y="32"/>
                  </a:moveTo>
                  <a:cubicBezTo>
                    <a:pt x="28" y="14"/>
                    <a:pt x="42" y="0"/>
                    <a:pt x="60" y="0"/>
                  </a:cubicBezTo>
                  <a:cubicBezTo>
                    <a:pt x="73" y="0"/>
                    <a:pt x="85" y="8"/>
                    <a:pt x="90" y="20"/>
                  </a:cubicBezTo>
                  <a:cubicBezTo>
                    <a:pt x="90" y="20"/>
                    <a:pt x="90" y="20"/>
                    <a:pt x="90" y="20"/>
                  </a:cubicBezTo>
                  <a:cubicBezTo>
                    <a:pt x="107" y="20"/>
                    <a:pt x="120" y="33"/>
                    <a:pt x="120" y="50"/>
                  </a:cubicBezTo>
                  <a:cubicBezTo>
                    <a:pt x="120" y="67"/>
                    <a:pt x="107" y="80"/>
                    <a:pt x="90" y="80"/>
                  </a:cubicBezTo>
                  <a:cubicBezTo>
                    <a:pt x="24" y="80"/>
                    <a:pt x="24" y="80"/>
                    <a:pt x="24" y="80"/>
                  </a:cubicBezTo>
                  <a:cubicBezTo>
                    <a:pt x="11" y="80"/>
                    <a:pt x="0" y="69"/>
                    <a:pt x="0" y="56"/>
                  </a:cubicBezTo>
                  <a:cubicBezTo>
                    <a:pt x="0" y="43"/>
                    <a:pt x="11" y="32"/>
                    <a:pt x="24" y="32"/>
                  </a:cubicBezTo>
                  <a:cubicBezTo>
                    <a:pt x="25" y="32"/>
                    <a:pt x="27" y="32"/>
                    <a:pt x="28" y="32"/>
                  </a:cubicBezTo>
                  <a:close/>
                </a:path>
              </a:pathLst>
            </a:custGeom>
            <a:solidFill>
              <a:srgbClr val="F8F8F8"/>
            </a:solidFill>
            <a:ln w="38100" cap="flat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8D0AE71-BAA0-4175-99E3-58F4B25D1B5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81940" y="2220528"/>
              <a:ext cx="1327670" cy="1327670"/>
            </a:xfrm>
            <a:prstGeom prst="rect">
              <a:avLst/>
            </a:prstGeom>
          </p:spPr>
        </p:pic>
      </p:grp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CB2CCB99-999A-461F-8A5B-A1CD060FBB0C}"/>
              </a:ext>
            </a:extLst>
          </p:cNvPr>
          <p:cNvSpPr/>
          <p:nvPr/>
        </p:nvSpPr>
        <p:spPr bwMode="auto">
          <a:xfrm>
            <a:off x="2375798" y="4401812"/>
            <a:ext cx="1787536" cy="553998"/>
          </a:xfrm>
          <a:prstGeom prst="rightArrow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5A712B8-74CB-F549-A73E-FD5A1225D889}"/>
              </a:ext>
            </a:extLst>
          </p:cNvPr>
          <p:cNvGrpSpPr/>
          <p:nvPr/>
        </p:nvGrpSpPr>
        <p:grpSpPr>
          <a:xfrm>
            <a:off x="4193584" y="3912578"/>
            <a:ext cx="2407839" cy="1914040"/>
            <a:chOff x="8834500" y="3666276"/>
            <a:chExt cx="1966020" cy="1565791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64CBCB37-E7DC-E541-BD07-735453D75AE0}"/>
                </a:ext>
              </a:extLst>
            </p:cNvPr>
            <p:cNvGrpSpPr/>
            <p:nvPr/>
          </p:nvGrpSpPr>
          <p:grpSpPr>
            <a:xfrm>
              <a:off x="8979292" y="3666276"/>
              <a:ext cx="1821228" cy="1312304"/>
              <a:chOff x="-3272346" y="4002157"/>
              <a:chExt cx="1476378" cy="1063819"/>
            </a:xfrm>
          </p:grpSpPr>
          <p:sp>
            <p:nvSpPr>
              <p:cNvPr id="29" name="Cloud">
                <a:extLst>
                  <a:ext uri="{FF2B5EF4-FFF2-40B4-BE49-F238E27FC236}">
                    <a16:creationId xmlns:a16="http://schemas.microsoft.com/office/drawing/2014/main" id="{A9B0C5CD-A826-5549-9DEC-528BC68BF2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975222" y="4133674"/>
                <a:ext cx="1075887" cy="718674"/>
              </a:xfrm>
              <a:custGeom>
                <a:avLst/>
                <a:gdLst>
                  <a:gd name="T0" fmla="*/ 28 w 120"/>
                  <a:gd name="T1" fmla="*/ 32 h 80"/>
                  <a:gd name="T2" fmla="*/ 60 w 120"/>
                  <a:gd name="T3" fmla="*/ 0 h 80"/>
                  <a:gd name="T4" fmla="*/ 90 w 120"/>
                  <a:gd name="T5" fmla="*/ 20 h 80"/>
                  <a:gd name="T6" fmla="*/ 90 w 120"/>
                  <a:gd name="T7" fmla="*/ 20 h 80"/>
                  <a:gd name="T8" fmla="*/ 120 w 120"/>
                  <a:gd name="T9" fmla="*/ 50 h 80"/>
                  <a:gd name="T10" fmla="*/ 90 w 120"/>
                  <a:gd name="T11" fmla="*/ 80 h 80"/>
                  <a:gd name="T12" fmla="*/ 24 w 120"/>
                  <a:gd name="T13" fmla="*/ 80 h 80"/>
                  <a:gd name="T14" fmla="*/ 0 w 120"/>
                  <a:gd name="T15" fmla="*/ 56 h 80"/>
                  <a:gd name="T16" fmla="*/ 24 w 120"/>
                  <a:gd name="T17" fmla="*/ 32 h 80"/>
                  <a:gd name="T18" fmla="*/ 28 w 120"/>
                  <a:gd name="T19" fmla="*/ 32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0" h="80">
                    <a:moveTo>
                      <a:pt x="28" y="32"/>
                    </a:moveTo>
                    <a:cubicBezTo>
                      <a:pt x="28" y="14"/>
                      <a:pt x="42" y="0"/>
                      <a:pt x="60" y="0"/>
                    </a:cubicBezTo>
                    <a:cubicBezTo>
                      <a:pt x="73" y="0"/>
                      <a:pt x="85" y="8"/>
                      <a:pt x="90" y="20"/>
                    </a:cubicBezTo>
                    <a:cubicBezTo>
                      <a:pt x="90" y="20"/>
                      <a:pt x="90" y="20"/>
                      <a:pt x="90" y="20"/>
                    </a:cubicBezTo>
                    <a:cubicBezTo>
                      <a:pt x="107" y="20"/>
                      <a:pt x="120" y="33"/>
                      <a:pt x="120" y="50"/>
                    </a:cubicBezTo>
                    <a:cubicBezTo>
                      <a:pt x="120" y="67"/>
                      <a:pt x="107" y="80"/>
                      <a:pt x="90" y="80"/>
                    </a:cubicBezTo>
                    <a:cubicBezTo>
                      <a:pt x="24" y="80"/>
                      <a:pt x="24" y="80"/>
                      <a:pt x="24" y="80"/>
                    </a:cubicBezTo>
                    <a:cubicBezTo>
                      <a:pt x="11" y="80"/>
                      <a:pt x="0" y="69"/>
                      <a:pt x="0" y="56"/>
                    </a:cubicBezTo>
                    <a:cubicBezTo>
                      <a:pt x="0" y="43"/>
                      <a:pt x="11" y="32"/>
                      <a:pt x="24" y="32"/>
                    </a:cubicBezTo>
                    <a:cubicBezTo>
                      <a:pt x="25" y="32"/>
                      <a:pt x="27" y="32"/>
                      <a:pt x="28" y="32"/>
                    </a:cubicBezTo>
                    <a:close/>
                  </a:path>
                </a:pathLst>
              </a:custGeom>
              <a:solidFill>
                <a:srgbClr val="F8F8F8"/>
              </a:solidFill>
              <a:ln w="254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F3FBECDF-E2AD-F744-8684-4B8B52BAE1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3272346" y="4002157"/>
                <a:ext cx="834438" cy="667550"/>
              </a:xfrm>
              <a:prstGeom prst="rect">
                <a:avLst/>
              </a:prstGeom>
            </p:spPr>
          </p:pic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FE275253-DF9F-FC4C-91FD-F652081323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2398059" y="4463885"/>
                <a:ext cx="602091" cy="602091"/>
              </a:xfrm>
              <a:prstGeom prst="rect">
                <a:avLst/>
              </a:prstGeom>
            </p:spPr>
          </p:pic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4C9A705-5007-8244-AB45-025F9A3A4DF6}"/>
                </a:ext>
              </a:extLst>
            </p:cNvPr>
            <p:cNvSpPr txBox="1"/>
            <p:nvPr/>
          </p:nvSpPr>
          <p:spPr>
            <a:xfrm>
              <a:off x="8834500" y="4859151"/>
              <a:ext cx="761015" cy="372916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 lvl="0">
                <a:lnSpc>
                  <a:spcPct val="90000"/>
                </a:lnSpc>
                <a:spcAft>
                  <a:spcPts val="588"/>
                </a:spcAft>
                <a:defRPr/>
              </a:pPr>
              <a:r>
                <a:rPr lang="en-US" sz="1200"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rPr>
                <a:t>Your API</a:t>
              </a:r>
            </a:p>
          </p:txBody>
        </p:sp>
      </p:grpSp>
      <p:sp>
        <p:nvSpPr>
          <p:cNvPr id="32" name="Regular Pentagon 1">
            <a:extLst>
              <a:ext uri="{FF2B5EF4-FFF2-40B4-BE49-F238E27FC236}">
                <a16:creationId xmlns:a16="http://schemas.microsoft.com/office/drawing/2014/main" id="{2C828D1D-3E71-8A43-AA45-ACCBCD88BA2C}"/>
              </a:ext>
            </a:extLst>
          </p:cNvPr>
          <p:cNvSpPr/>
          <p:nvPr/>
        </p:nvSpPr>
        <p:spPr bwMode="auto">
          <a:xfrm>
            <a:off x="2860891" y="3429000"/>
            <a:ext cx="914400" cy="927040"/>
          </a:xfrm>
          <a:prstGeom prst="pentagon">
            <a:avLst/>
          </a:prstGeom>
          <a:solidFill>
            <a:srgbClr val="FF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1821" tIns="105456" rIns="131821" bIns="105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7214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A</a:t>
            </a:r>
          </a:p>
        </p:txBody>
      </p:sp>
      <p:sp>
        <p:nvSpPr>
          <p:cNvPr id="33" name="Regular Pentagon 1">
            <a:extLst>
              <a:ext uri="{FF2B5EF4-FFF2-40B4-BE49-F238E27FC236}">
                <a16:creationId xmlns:a16="http://schemas.microsoft.com/office/drawing/2014/main" id="{192D16CD-1B81-BB4A-8D5F-0DEDE0DF34DD}"/>
              </a:ext>
            </a:extLst>
          </p:cNvPr>
          <p:cNvSpPr/>
          <p:nvPr/>
        </p:nvSpPr>
        <p:spPr bwMode="auto">
          <a:xfrm>
            <a:off x="223783" y="5392410"/>
            <a:ext cx="914400" cy="914400"/>
          </a:xfrm>
          <a:prstGeom prst="pentagon">
            <a:avLst/>
          </a:prstGeom>
          <a:solidFill>
            <a:srgbClr val="00B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1821" tIns="105456" rIns="131821" bIns="105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7214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rPr>
              <a:t>ID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2A9CDFA-6726-4EE6-AB6A-A9996A168D23}"/>
              </a:ext>
            </a:extLst>
          </p:cNvPr>
          <p:cNvGrpSpPr/>
          <p:nvPr/>
        </p:nvGrpSpPr>
        <p:grpSpPr>
          <a:xfrm>
            <a:off x="9784161" y="3921592"/>
            <a:ext cx="2407840" cy="1914035"/>
            <a:chOff x="8834500" y="3666280"/>
            <a:chExt cx="1966021" cy="1565787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B3BE5FD2-D29B-4DDC-9F8D-78C58B28609B}"/>
                </a:ext>
              </a:extLst>
            </p:cNvPr>
            <p:cNvGrpSpPr/>
            <p:nvPr/>
          </p:nvGrpSpPr>
          <p:grpSpPr>
            <a:xfrm>
              <a:off x="8979293" y="3666280"/>
              <a:ext cx="1821228" cy="1312305"/>
              <a:chOff x="-3272346" y="4002157"/>
              <a:chExt cx="1476378" cy="1063819"/>
            </a:xfrm>
          </p:grpSpPr>
          <p:sp>
            <p:nvSpPr>
              <p:cNvPr id="23" name="Cloud">
                <a:extLst>
                  <a:ext uri="{FF2B5EF4-FFF2-40B4-BE49-F238E27FC236}">
                    <a16:creationId xmlns:a16="http://schemas.microsoft.com/office/drawing/2014/main" id="{A45329DE-0223-4A44-9251-D65432DD18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975222" y="4133674"/>
                <a:ext cx="1075887" cy="718674"/>
              </a:xfrm>
              <a:custGeom>
                <a:avLst/>
                <a:gdLst>
                  <a:gd name="T0" fmla="*/ 28 w 120"/>
                  <a:gd name="T1" fmla="*/ 32 h 80"/>
                  <a:gd name="T2" fmla="*/ 60 w 120"/>
                  <a:gd name="T3" fmla="*/ 0 h 80"/>
                  <a:gd name="T4" fmla="*/ 90 w 120"/>
                  <a:gd name="T5" fmla="*/ 20 h 80"/>
                  <a:gd name="T6" fmla="*/ 90 w 120"/>
                  <a:gd name="T7" fmla="*/ 20 h 80"/>
                  <a:gd name="T8" fmla="*/ 120 w 120"/>
                  <a:gd name="T9" fmla="*/ 50 h 80"/>
                  <a:gd name="T10" fmla="*/ 90 w 120"/>
                  <a:gd name="T11" fmla="*/ 80 h 80"/>
                  <a:gd name="T12" fmla="*/ 24 w 120"/>
                  <a:gd name="T13" fmla="*/ 80 h 80"/>
                  <a:gd name="T14" fmla="*/ 0 w 120"/>
                  <a:gd name="T15" fmla="*/ 56 h 80"/>
                  <a:gd name="T16" fmla="*/ 24 w 120"/>
                  <a:gd name="T17" fmla="*/ 32 h 80"/>
                  <a:gd name="T18" fmla="*/ 28 w 120"/>
                  <a:gd name="T19" fmla="*/ 32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0" h="80">
                    <a:moveTo>
                      <a:pt x="28" y="32"/>
                    </a:moveTo>
                    <a:cubicBezTo>
                      <a:pt x="28" y="14"/>
                      <a:pt x="42" y="0"/>
                      <a:pt x="60" y="0"/>
                    </a:cubicBezTo>
                    <a:cubicBezTo>
                      <a:pt x="73" y="0"/>
                      <a:pt x="85" y="8"/>
                      <a:pt x="90" y="20"/>
                    </a:cubicBezTo>
                    <a:cubicBezTo>
                      <a:pt x="90" y="20"/>
                      <a:pt x="90" y="20"/>
                      <a:pt x="90" y="20"/>
                    </a:cubicBezTo>
                    <a:cubicBezTo>
                      <a:pt x="107" y="20"/>
                      <a:pt x="120" y="33"/>
                      <a:pt x="120" y="50"/>
                    </a:cubicBezTo>
                    <a:cubicBezTo>
                      <a:pt x="120" y="67"/>
                      <a:pt x="107" y="80"/>
                      <a:pt x="90" y="80"/>
                    </a:cubicBezTo>
                    <a:cubicBezTo>
                      <a:pt x="24" y="80"/>
                      <a:pt x="24" y="80"/>
                      <a:pt x="24" y="80"/>
                    </a:cubicBezTo>
                    <a:cubicBezTo>
                      <a:pt x="11" y="80"/>
                      <a:pt x="0" y="69"/>
                      <a:pt x="0" y="56"/>
                    </a:cubicBezTo>
                    <a:cubicBezTo>
                      <a:pt x="0" y="43"/>
                      <a:pt x="11" y="32"/>
                      <a:pt x="24" y="32"/>
                    </a:cubicBezTo>
                    <a:cubicBezTo>
                      <a:pt x="25" y="32"/>
                      <a:pt x="27" y="32"/>
                      <a:pt x="28" y="32"/>
                    </a:cubicBezTo>
                    <a:close/>
                  </a:path>
                </a:pathLst>
              </a:custGeom>
              <a:solidFill>
                <a:srgbClr val="F8F8F8"/>
              </a:solidFill>
              <a:ln w="254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14CE8EC3-3E88-4088-98DC-9EBF7BFA01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3272346" y="4002157"/>
                <a:ext cx="834438" cy="667550"/>
              </a:xfrm>
              <a:prstGeom prst="rect">
                <a:avLst/>
              </a:prstGeom>
            </p:spPr>
          </p:pic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A61C5591-9B8E-4420-BC41-9BBAECBB6E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2398059" y="4463885"/>
                <a:ext cx="602091" cy="602091"/>
              </a:xfrm>
              <a:prstGeom prst="rect">
                <a:avLst/>
              </a:prstGeom>
            </p:spPr>
          </p:pic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4CB4890-21F8-49A4-8C32-565DC6AA4D11}"/>
                </a:ext>
              </a:extLst>
            </p:cNvPr>
            <p:cNvSpPr txBox="1"/>
            <p:nvPr/>
          </p:nvSpPr>
          <p:spPr>
            <a:xfrm>
              <a:off x="8834500" y="4859151"/>
              <a:ext cx="1694445" cy="372916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 lvl="0">
                <a:lnSpc>
                  <a:spcPct val="90000"/>
                </a:lnSpc>
                <a:spcAft>
                  <a:spcPts val="588"/>
                </a:spcAft>
                <a:defRPr/>
              </a:pPr>
              <a:r>
                <a:rPr lang="en-US" sz="1200"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rPr>
                <a:t>Microsoft Graph User API</a:t>
              </a:r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8E04D4C8-3972-43D5-8233-B5E2A8A4C0E5}"/>
              </a:ext>
            </a:extLst>
          </p:cNvPr>
          <p:cNvSpPr/>
          <p:nvPr/>
        </p:nvSpPr>
        <p:spPr bwMode="auto">
          <a:xfrm>
            <a:off x="8571592" y="3999978"/>
            <a:ext cx="1281659" cy="1340281"/>
          </a:xfrm>
          <a:prstGeom prst="rect">
            <a:avLst/>
          </a:prstGeom>
          <a:solidFill>
            <a:srgbClr val="FFC00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Authorization Required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0E72C4E6-6D75-4304-91DE-465993238057}"/>
              </a:ext>
            </a:extLst>
          </p:cNvPr>
          <p:cNvSpPr/>
          <p:nvPr/>
        </p:nvSpPr>
        <p:spPr bwMode="auto">
          <a:xfrm>
            <a:off x="6723852" y="4401812"/>
            <a:ext cx="1787536" cy="553998"/>
          </a:xfrm>
          <a:prstGeom prst="rightArrow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05327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47A8D-AD06-4344-B2FD-AEFE36A28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143" y="472760"/>
            <a:ext cx="11018520" cy="553998"/>
          </a:xfrm>
        </p:spPr>
        <p:txBody>
          <a:bodyPr/>
          <a:lstStyle/>
          <a:p>
            <a:r>
              <a:rPr lang="en-US"/>
              <a:t>Call the API</a:t>
            </a:r>
          </a:p>
        </p:txBody>
      </p:sp>
      <p:sp>
        <p:nvSpPr>
          <p:cNvPr id="6" name="Browser_4" title="Icon of a website or an app window">
            <a:extLst>
              <a:ext uri="{FF2B5EF4-FFF2-40B4-BE49-F238E27FC236}">
                <a16:creationId xmlns:a16="http://schemas.microsoft.com/office/drawing/2014/main" id="{F1E30766-B2DC-4701-AF08-FB98A947CF0D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88263" y="4017364"/>
            <a:ext cx="1787536" cy="1322895"/>
          </a:xfrm>
          <a:custGeom>
            <a:avLst/>
            <a:gdLst>
              <a:gd name="T0" fmla="*/ 80 w 604"/>
              <a:gd name="T1" fmla="*/ 244 h 447"/>
              <a:gd name="T2" fmla="*/ 320 w 604"/>
              <a:gd name="T3" fmla="*/ 244 h 447"/>
              <a:gd name="T4" fmla="*/ 80 w 604"/>
              <a:gd name="T5" fmla="*/ 367 h 447"/>
              <a:gd name="T6" fmla="*/ 320 w 604"/>
              <a:gd name="T7" fmla="*/ 367 h 447"/>
              <a:gd name="T8" fmla="*/ 525 w 604"/>
              <a:gd name="T9" fmla="*/ 305 h 447"/>
              <a:gd name="T10" fmla="*/ 525 w 604"/>
              <a:gd name="T11" fmla="*/ 244 h 447"/>
              <a:gd name="T12" fmla="*/ 403 w 604"/>
              <a:gd name="T13" fmla="*/ 244 h 447"/>
              <a:gd name="T14" fmla="*/ 403 w 604"/>
              <a:gd name="T15" fmla="*/ 367 h 447"/>
              <a:gd name="T16" fmla="*/ 525 w 604"/>
              <a:gd name="T17" fmla="*/ 367 h 447"/>
              <a:gd name="T18" fmla="*/ 525 w 604"/>
              <a:gd name="T19" fmla="*/ 305 h 447"/>
              <a:gd name="T20" fmla="*/ 525 w 604"/>
              <a:gd name="T21" fmla="*/ 123 h 447"/>
              <a:gd name="T22" fmla="*/ 525 w 604"/>
              <a:gd name="T23" fmla="*/ 80 h 447"/>
              <a:gd name="T24" fmla="*/ 82 w 604"/>
              <a:gd name="T25" fmla="*/ 80 h 447"/>
              <a:gd name="T26" fmla="*/ 82 w 604"/>
              <a:gd name="T27" fmla="*/ 166 h 447"/>
              <a:gd name="T28" fmla="*/ 525 w 604"/>
              <a:gd name="T29" fmla="*/ 166 h 447"/>
              <a:gd name="T30" fmla="*/ 525 w 604"/>
              <a:gd name="T31" fmla="*/ 123 h 447"/>
              <a:gd name="T32" fmla="*/ 604 w 604"/>
              <a:gd name="T33" fmla="*/ 225 h 447"/>
              <a:gd name="T34" fmla="*/ 604 w 604"/>
              <a:gd name="T35" fmla="*/ 0 h 447"/>
              <a:gd name="T36" fmla="*/ 0 w 604"/>
              <a:gd name="T37" fmla="*/ 0 h 447"/>
              <a:gd name="T38" fmla="*/ 0 w 604"/>
              <a:gd name="T39" fmla="*/ 447 h 447"/>
              <a:gd name="T40" fmla="*/ 604 w 604"/>
              <a:gd name="T41" fmla="*/ 447 h 447"/>
              <a:gd name="T42" fmla="*/ 604 w 604"/>
              <a:gd name="T43" fmla="*/ 225 h 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604" h="447">
                <a:moveTo>
                  <a:pt x="80" y="244"/>
                </a:moveTo>
                <a:lnTo>
                  <a:pt x="320" y="244"/>
                </a:lnTo>
                <a:moveTo>
                  <a:pt x="80" y="367"/>
                </a:moveTo>
                <a:lnTo>
                  <a:pt x="320" y="367"/>
                </a:lnTo>
                <a:moveTo>
                  <a:pt x="525" y="305"/>
                </a:moveTo>
                <a:lnTo>
                  <a:pt x="525" y="244"/>
                </a:lnTo>
                <a:lnTo>
                  <a:pt x="403" y="244"/>
                </a:lnTo>
                <a:lnTo>
                  <a:pt x="403" y="367"/>
                </a:lnTo>
                <a:lnTo>
                  <a:pt x="525" y="367"/>
                </a:lnTo>
                <a:lnTo>
                  <a:pt x="525" y="305"/>
                </a:lnTo>
                <a:moveTo>
                  <a:pt x="525" y="123"/>
                </a:moveTo>
                <a:lnTo>
                  <a:pt x="525" y="80"/>
                </a:lnTo>
                <a:lnTo>
                  <a:pt x="82" y="80"/>
                </a:lnTo>
                <a:lnTo>
                  <a:pt x="82" y="166"/>
                </a:lnTo>
                <a:lnTo>
                  <a:pt x="525" y="166"/>
                </a:lnTo>
                <a:lnTo>
                  <a:pt x="525" y="123"/>
                </a:lnTo>
                <a:moveTo>
                  <a:pt x="604" y="225"/>
                </a:moveTo>
                <a:lnTo>
                  <a:pt x="604" y="0"/>
                </a:lnTo>
                <a:lnTo>
                  <a:pt x="0" y="0"/>
                </a:lnTo>
                <a:lnTo>
                  <a:pt x="0" y="447"/>
                </a:lnTo>
                <a:lnTo>
                  <a:pt x="604" y="447"/>
                </a:lnTo>
                <a:lnTo>
                  <a:pt x="604" y="225"/>
                </a:lnTo>
              </a:path>
            </a:pathLst>
          </a:custGeom>
          <a:noFill/>
          <a:ln w="15875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9725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449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19174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58898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98623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38348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8072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17797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0BEE951-90B1-4DB6-8798-2594298900A9}"/>
              </a:ext>
            </a:extLst>
          </p:cNvPr>
          <p:cNvGrpSpPr/>
          <p:nvPr/>
        </p:nvGrpSpPr>
        <p:grpSpPr>
          <a:xfrm>
            <a:off x="3775291" y="293520"/>
            <a:ext cx="2590957" cy="1730712"/>
            <a:chOff x="4426431" y="1990592"/>
            <a:chExt cx="2642911" cy="1765416"/>
          </a:xfrm>
        </p:grpSpPr>
        <p:sp>
          <p:nvSpPr>
            <p:cNvPr id="8" name="Cloud">
              <a:extLst>
                <a:ext uri="{FF2B5EF4-FFF2-40B4-BE49-F238E27FC236}">
                  <a16:creationId xmlns:a16="http://schemas.microsoft.com/office/drawing/2014/main" id="{96B9AEA0-A2E5-4C86-8F44-AA9DCE7F630F}"/>
                </a:ext>
              </a:extLst>
            </p:cNvPr>
            <p:cNvSpPr>
              <a:spLocks/>
            </p:cNvSpPr>
            <p:nvPr/>
          </p:nvSpPr>
          <p:spPr bwMode="auto">
            <a:xfrm>
              <a:off x="4426431" y="1990592"/>
              <a:ext cx="2642911" cy="1765416"/>
            </a:xfrm>
            <a:custGeom>
              <a:avLst/>
              <a:gdLst>
                <a:gd name="T0" fmla="*/ 28 w 120"/>
                <a:gd name="T1" fmla="*/ 32 h 80"/>
                <a:gd name="T2" fmla="*/ 60 w 120"/>
                <a:gd name="T3" fmla="*/ 0 h 80"/>
                <a:gd name="T4" fmla="*/ 90 w 120"/>
                <a:gd name="T5" fmla="*/ 20 h 80"/>
                <a:gd name="T6" fmla="*/ 90 w 120"/>
                <a:gd name="T7" fmla="*/ 20 h 80"/>
                <a:gd name="T8" fmla="*/ 120 w 120"/>
                <a:gd name="T9" fmla="*/ 50 h 80"/>
                <a:gd name="T10" fmla="*/ 90 w 120"/>
                <a:gd name="T11" fmla="*/ 80 h 80"/>
                <a:gd name="T12" fmla="*/ 24 w 120"/>
                <a:gd name="T13" fmla="*/ 80 h 80"/>
                <a:gd name="T14" fmla="*/ 0 w 120"/>
                <a:gd name="T15" fmla="*/ 56 h 80"/>
                <a:gd name="T16" fmla="*/ 24 w 120"/>
                <a:gd name="T17" fmla="*/ 32 h 80"/>
                <a:gd name="T18" fmla="*/ 28 w 120"/>
                <a:gd name="T19" fmla="*/ 32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0" h="80">
                  <a:moveTo>
                    <a:pt x="28" y="32"/>
                  </a:moveTo>
                  <a:cubicBezTo>
                    <a:pt x="28" y="14"/>
                    <a:pt x="42" y="0"/>
                    <a:pt x="60" y="0"/>
                  </a:cubicBezTo>
                  <a:cubicBezTo>
                    <a:pt x="73" y="0"/>
                    <a:pt x="85" y="8"/>
                    <a:pt x="90" y="20"/>
                  </a:cubicBezTo>
                  <a:cubicBezTo>
                    <a:pt x="90" y="20"/>
                    <a:pt x="90" y="20"/>
                    <a:pt x="90" y="20"/>
                  </a:cubicBezTo>
                  <a:cubicBezTo>
                    <a:pt x="107" y="20"/>
                    <a:pt x="120" y="33"/>
                    <a:pt x="120" y="50"/>
                  </a:cubicBezTo>
                  <a:cubicBezTo>
                    <a:pt x="120" y="67"/>
                    <a:pt x="107" y="80"/>
                    <a:pt x="90" y="80"/>
                  </a:cubicBezTo>
                  <a:cubicBezTo>
                    <a:pt x="24" y="80"/>
                    <a:pt x="24" y="80"/>
                    <a:pt x="24" y="80"/>
                  </a:cubicBezTo>
                  <a:cubicBezTo>
                    <a:pt x="11" y="80"/>
                    <a:pt x="0" y="69"/>
                    <a:pt x="0" y="56"/>
                  </a:cubicBezTo>
                  <a:cubicBezTo>
                    <a:pt x="0" y="43"/>
                    <a:pt x="11" y="32"/>
                    <a:pt x="24" y="32"/>
                  </a:cubicBezTo>
                  <a:cubicBezTo>
                    <a:pt x="25" y="32"/>
                    <a:pt x="27" y="32"/>
                    <a:pt x="28" y="32"/>
                  </a:cubicBezTo>
                  <a:close/>
                </a:path>
              </a:pathLst>
            </a:custGeom>
            <a:solidFill>
              <a:srgbClr val="F8F8F8"/>
            </a:solidFill>
            <a:ln w="38100" cap="flat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8D0AE71-BAA0-4175-99E3-58F4B25D1B5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81940" y="2220528"/>
              <a:ext cx="1327670" cy="1327670"/>
            </a:xfrm>
            <a:prstGeom prst="rect">
              <a:avLst/>
            </a:prstGeom>
          </p:spPr>
        </p:pic>
      </p:grp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CB2CCB99-999A-461F-8A5B-A1CD060FBB0C}"/>
              </a:ext>
            </a:extLst>
          </p:cNvPr>
          <p:cNvSpPr/>
          <p:nvPr/>
        </p:nvSpPr>
        <p:spPr bwMode="auto">
          <a:xfrm>
            <a:off x="2375798" y="4401812"/>
            <a:ext cx="1787536" cy="553998"/>
          </a:xfrm>
          <a:prstGeom prst="rightArrow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5A712B8-74CB-F549-A73E-FD5A1225D889}"/>
              </a:ext>
            </a:extLst>
          </p:cNvPr>
          <p:cNvGrpSpPr/>
          <p:nvPr/>
        </p:nvGrpSpPr>
        <p:grpSpPr>
          <a:xfrm>
            <a:off x="4193584" y="3912578"/>
            <a:ext cx="2407839" cy="1914040"/>
            <a:chOff x="8834500" y="3666276"/>
            <a:chExt cx="1966020" cy="1565791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64CBCB37-E7DC-E541-BD07-735453D75AE0}"/>
                </a:ext>
              </a:extLst>
            </p:cNvPr>
            <p:cNvGrpSpPr/>
            <p:nvPr/>
          </p:nvGrpSpPr>
          <p:grpSpPr>
            <a:xfrm>
              <a:off x="8979292" y="3666276"/>
              <a:ext cx="1821228" cy="1312304"/>
              <a:chOff x="-3272346" y="4002157"/>
              <a:chExt cx="1476378" cy="1063819"/>
            </a:xfrm>
          </p:grpSpPr>
          <p:sp>
            <p:nvSpPr>
              <p:cNvPr id="29" name="Cloud">
                <a:extLst>
                  <a:ext uri="{FF2B5EF4-FFF2-40B4-BE49-F238E27FC236}">
                    <a16:creationId xmlns:a16="http://schemas.microsoft.com/office/drawing/2014/main" id="{A9B0C5CD-A826-5549-9DEC-528BC68BF2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975222" y="4133674"/>
                <a:ext cx="1075887" cy="718674"/>
              </a:xfrm>
              <a:custGeom>
                <a:avLst/>
                <a:gdLst>
                  <a:gd name="T0" fmla="*/ 28 w 120"/>
                  <a:gd name="T1" fmla="*/ 32 h 80"/>
                  <a:gd name="T2" fmla="*/ 60 w 120"/>
                  <a:gd name="T3" fmla="*/ 0 h 80"/>
                  <a:gd name="T4" fmla="*/ 90 w 120"/>
                  <a:gd name="T5" fmla="*/ 20 h 80"/>
                  <a:gd name="T6" fmla="*/ 90 w 120"/>
                  <a:gd name="T7" fmla="*/ 20 h 80"/>
                  <a:gd name="T8" fmla="*/ 120 w 120"/>
                  <a:gd name="T9" fmla="*/ 50 h 80"/>
                  <a:gd name="T10" fmla="*/ 90 w 120"/>
                  <a:gd name="T11" fmla="*/ 80 h 80"/>
                  <a:gd name="T12" fmla="*/ 24 w 120"/>
                  <a:gd name="T13" fmla="*/ 80 h 80"/>
                  <a:gd name="T14" fmla="*/ 0 w 120"/>
                  <a:gd name="T15" fmla="*/ 56 h 80"/>
                  <a:gd name="T16" fmla="*/ 24 w 120"/>
                  <a:gd name="T17" fmla="*/ 32 h 80"/>
                  <a:gd name="T18" fmla="*/ 28 w 120"/>
                  <a:gd name="T19" fmla="*/ 32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0" h="80">
                    <a:moveTo>
                      <a:pt x="28" y="32"/>
                    </a:moveTo>
                    <a:cubicBezTo>
                      <a:pt x="28" y="14"/>
                      <a:pt x="42" y="0"/>
                      <a:pt x="60" y="0"/>
                    </a:cubicBezTo>
                    <a:cubicBezTo>
                      <a:pt x="73" y="0"/>
                      <a:pt x="85" y="8"/>
                      <a:pt x="90" y="20"/>
                    </a:cubicBezTo>
                    <a:cubicBezTo>
                      <a:pt x="90" y="20"/>
                      <a:pt x="90" y="20"/>
                      <a:pt x="90" y="20"/>
                    </a:cubicBezTo>
                    <a:cubicBezTo>
                      <a:pt x="107" y="20"/>
                      <a:pt x="120" y="33"/>
                      <a:pt x="120" y="50"/>
                    </a:cubicBezTo>
                    <a:cubicBezTo>
                      <a:pt x="120" y="67"/>
                      <a:pt x="107" y="80"/>
                      <a:pt x="90" y="80"/>
                    </a:cubicBezTo>
                    <a:cubicBezTo>
                      <a:pt x="24" y="80"/>
                      <a:pt x="24" y="80"/>
                      <a:pt x="24" y="80"/>
                    </a:cubicBezTo>
                    <a:cubicBezTo>
                      <a:pt x="11" y="80"/>
                      <a:pt x="0" y="69"/>
                      <a:pt x="0" y="56"/>
                    </a:cubicBezTo>
                    <a:cubicBezTo>
                      <a:pt x="0" y="43"/>
                      <a:pt x="11" y="32"/>
                      <a:pt x="24" y="32"/>
                    </a:cubicBezTo>
                    <a:cubicBezTo>
                      <a:pt x="25" y="32"/>
                      <a:pt x="27" y="32"/>
                      <a:pt x="28" y="32"/>
                    </a:cubicBezTo>
                    <a:close/>
                  </a:path>
                </a:pathLst>
              </a:custGeom>
              <a:solidFill>
                <a:srgbClr val="F8F8F8"/>
              </a:solidFill>
              <a:ln w="254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F3FBECDF-E2AD-F744-8684-4B8B52BAE1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3272346" y="4002157"/>
                <a:ext cx="834438" cy="667550"/>
              </a:xfrm>
              <a:prstGeom prst="rect">
                <a:avLst/>
              </a:prstGeom>
            </p:spPr>
          </p:pic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FE275253-DF9F-FC4C-91FD-F652081323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2398059" y="4463885"/>
                <a:ext cx="602091" cy="602091"/>
              </a:xfrm>
              <a:prstGeom prst="rect">
                <a:avLst/>
              </a:prstGeom>
            </p:spPr>
          </p:pic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4C9A705-5007-8244-AB45-025F9A3A4DF6}"/>
                </a:ext>
              </a:extLst>
            </p:cNvPr>
            <p:cNvSpPr txBox="1"/>
            <p:nvPr/>
          </p:nvSpPr>
          <p:spPr>
            <a:xfrm>
              <a:off x="8834500" y="4859151"/>
              <a:ext cx="761015" cy="372916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 lvl="0">
                <a:lnSpc>
                  <a:spcPct val="90000"/>
                </a:lnSpc>
                <a:spcAft>
                  <a:spcPts val="588"/>
                </a:spcAft>
                <a:defRPr/>
              </a:pPr>
              <a:r>
                <a:rPr lang="en-US" sz="1200"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rPr>
                <a:t>Your API</a:t>
              </a:r>
            </a:p>
          </p:txBody>
        </p:sp>
      </p:grpSp>
      <p:sp>
        <p:nvSpPr>
          <p:cNvPr id="32" name="Regular Pentagon 1">
            <a:extLst>
              <a:ext uri="{FF2B5EF4-FFF2-40B4-BE49-F238E27FC236}">
                <a16:creationId xmlns:a16="http://schemas.microsoft.com/office/drawing/2014/main" id="{2C828D1D-3E71-8A43-AA45-ACCBCD88BA2C}"/>
              </a:ext>
            </a:extLst>
          </p:cNvPr>
          <p:cNvSpPr/>
          <p:nvPr/>
        </p:nvSpPr>
        <p:spPr bwMode="auto">
          <a:xfrm>
            <a:off x="2860891" y="3429000"/>
            <a:ext cx="914400" cy="927040"/>
          </a:xfrm>
          <a:prstGeom prst="pentagon">
            <a:avLst/>
          </a:prstGeom>
          <a:solidFill>
            <a:srgbClr val="FF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1821" tIns="105456" rIns="131821" bIns="105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7214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A</a:t>
            </a:r>
          </a:p>
        </p:txBody>
      </p:sp>
      <p:sp>
        <p:nvSpPr>
          <p:cNvPr id="33" name="Regular Pentagon 1">
            <a:extLst>
              <a:ext uri="{FF2B5EF4-FFF2-40B4-BE49-F238E27FC236}">
                <a16:creationId xmlns:a16="http://schemas.microsoft.com/office/drawing/2014/main" id="{192D16CD-1B81-BB4A-8D5F-0DEDE0DF34DD}"/>
              </a:ext>
            </a:extLst>
          </p:cNvPr>
          <p:cNvSpPr/>
          <p:nvPr/>
        </p:nvSpPr>
        <p:spPr bwMode="auto">
          <a:xfrm>
            <a:off x="223783" y="5392410"/>
            <a:ext cx="914400" cy="914400"/>
          </a:xfrm>
          <a:prstGeom prst="pentagon">
            <a:avLst/>
          </a:prstGeom>
          <a:solidFill>
            <a:srgbClr val="00B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1821" tIns="105456" rIns="131821" bIns="105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7214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rPr>
              <a:t>ID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2A9CDFA-6726-4EE6-AB6A-A9996A168D23}"/>
              </a:ext>
            </a:extLst>
          </p:cNvPr>
          <p:cNvGrpSpPr/>
          <p:nvPr/>
        </p:nvGrpSpPr>
        <p:grpSpPr>
          <a:xfrm>
            <a:off x="9784161" y="3921592"/>
            <a:ext cx="2407840" cy="1914035"/>
            <a:chOff x="8834500" y="3666280"/>
            <a:chExt cx="1966021" cy="1565787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B3BE5FD2-D29B-4DDC-9F8D-78C58B28609B}"/>
                </a:ext>
              </a:extLst>
            </p:cNvPr>
            <p:cNvGrpSpPr/>
            <p:nvPr/>
          </p:nvGrpSpPr>
          <p:grpSpPr>
            <a:xfrm>
              <a:off x="8979293" y="3666280"/>
              <a:ext cx="1821228" cy="1312305"/>
              <a:chOff x="-3272346" y="4002157"/>
              <a:chExt cx="1476378" cy="1063819"/>
            </a:xfrm>
          </p:grpSpPr>
          <p:sp>
            <p:nvSpPr>
              <p:cNvPr id="23" name="Cloud">
                <a:extLst>
                  <a:ext uri="{FF2B5EF4-FFF2-40B4-BE49-F238E27FC236}">
                    <a16:creationId xmlns:a16="http://schemas.microsoft.com/office/drawing/2014/main" id="{A45329DE-0223-4A44-9251-D65432DD18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975222" y="4133674"/>
                <a:ext cx="1075887" cy="718674"/>
              </a:xfrm>
              <a:custGeom>
                <a:avLst/>
                <a:gdLst>
                  <a:gd name="T0" fmla="*/ 28 w 120"/>
                  <a:gd name="T1" fmla="*/ 32 h 80"/>
                  <a:gd name="T2" fmla="*/ 60 w 120"/>
                  <a:gd name="T3" fmla="*/ 0 h 80"/>
                  <a:gd name="T4" fmla="*/ 90 w 120"/>
                  <a:gd name="T5" fmla="*/ 20 h 80"/>
                  <a:gd name="T6" fmla="*/ 90 w 120"/>
                  <a:gd name="T7" fmla="*/ 20 h 80"/>
                  <a:gd name="T8" fmla="*/ 120 w 120"/>
                  <a:gd name="T9" fmla="*/ 50 h 80"/>
                  <a:gd name="T10" fmla="*/ 90 w 120"/>
                  <a:gd name="T11" fmla="*/ 80 h 80"/>
                  <a:gd name="T12" fmla="*/ 24 w 120"/>
                  <a:gd name="T13" fmla="*/ 80 h 80"/>
                  <a:gd name="T14" fmla="*/ 0 w 120"/>
                  <a:gd name="T15" fmla="*/ 56 h 80"/>
                  <a:gd name="T16" fmla="*/ 24 w 120"/>
                  <a:gd name="T17" fmla="*/ 32 h 80"/>
                  <a:gd name="T18" fmla="*/ 28 w 120"/>
                  <a:gd name="T19" fmla="*/ 32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0" h="80">
                    <a:moveTo>
                      <a:pt x="28" y="32"/>
                    </a:moveTo>
                    <a:cubicBezTo>
                      <a:pt x="28" y="14"/>
                      <a:pt x="42" y="0"/>
                      <a:pt x="60" y="0"/>
                    </a:cubicBezTo>
                    <a:cubicBezTo>
                      <a:pt x="73" y="0"/>
                      <a:pt x="85" y="8"/>
                      <a:pt x="90" y="20"/>
                    </a:cubicBezTo>
                    <a:cubicBezTo>
                      <a:pt x="90" y="20"/>
                      <a:pt x="90" y="20"/>
                      <a:pt x="90" y="20"/>
                    </a:cubicBezTo>
                    <a:cubicBezTo>
                      <a:pt x="107" y="20"/>
                      <a:pt x="120" y="33"/>
                      <a:pt x="120" y="50"/>
                    </a:cubicBezTo>
                    <a:cubicBezTo>
                      <a:pt x="120" y="67"/>
                      <a:pt x="107" y="80"/>
                      <a:pt x="90" y="80"/>
                    </a:cubicBezTo>
                    <a:cubicBezTo>
                      <a:pt x="24" y="80"/>
                      <a:pt x="24" y="80"/>
                      <a:pt x="24" y="80"/>
                    </a:cubicBezTo>
                    <a:cubicBezTo>
                      <a:pt x="11" y="80"/>
                      <a:pt x="0" y="69"/>
                      <a:pt x="0" y="56"/>
                    </a:cubicBezTo>
                    <a:cubicBezTo>
                      <a:pt x="0" y="43"/>
                      <a:pt x="11" y="32"/>
                      <a:pt x="24" y="32"/>
                    </a:cubicBezTo>
                    <a:cubicBezTo>
                      <a:pt x="25" y="32"/>
                      <a:pt x="27" y="32"/>
                      <a:pt x="28" y="32"/>
                    </a:cubicBezTo>
                    <a:close/>
                  </a:path>
                </a:pathLst>
              </a:custGeom>
              <a:solidFill>
                <a:srgbClr val="F8F8F8"/>
              </a:solidFill>
              <a:ln w="254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14CE8EC3-3E88-4088-98DC-9EBF7BFA01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3272346" y="4002157"/>
                <a:ext cx="834438" cy="667550"/>
              </a:xfrm>
              <a:prstGeom prst="rect">
                <a:avLst/>
              </a:prstGeom>
            </p:spPr>
          </p:pic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A61C5591-9B8E-4420-BC41-9BBAECBB6E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2398059" y="4463885"/>
                <a:ext cx="602091" cy="602091"/>
              </a:xfrm>
              <a:prstGeom prst="rect">
                <a:avLst/>
              </a:prstGeom>
            </p:spPr>
          </p:pic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4CB4890-21F8-49A4-8C32-565DC6AA4D11}"/>
                </a:ext>
              </a:extLst>
            </p:cNvPr>
            <p:cNvSpPr txBox="1"/>
            <p:nvPr/>
          </p:nvSpPr>
          <p:spPr>
            <a:xfrm>
              <a:off x="8834500" y="4859151"/>
              <a:ext cx="1694445" cy="372916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 lvl="0">
                <a:lnSpc>
                  <a:spcPct val="90000"/>
                </a:lnSpc>
                <a:spcAft>
                  <a:spcPts val="588"/>
                </a:spcAft>
                <a:defRPr/>
              </a:pPr>
              <a:r>
                <a:rPr lang="en-US" sz="1200"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rPr>
                <a:t>Microsoft Graph User API</a:t>
              </a:r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8E04D4C8-3972-43D5-8233-B5E2A8A4C0E5}"/>
              </a:ext>
            </a:extLst>
          </p:cNvPr>
          <p:cNvSpPr/>
          <p:nvPr/>
        </p:nvSpPr>
        <p:spPr bwMode="auto">
          <a:xfrm>
            <a:off x="8571592" y="3999978"/>
            <a:ext cx="1281659" cy="1340281"/>
          </a:xfrm>
          <a:prstGeom prst="rect">
            <a:avLst/>
          </a:prstGeom>
          <a:solidFill>
            <a:srgbClr val="FFC00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Authorization Required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0E72C4E6-6D75-4304-91DE-465993238057}"/>
              </a:ext>
            </a:extLst>
          </p:cNvPr>
          <p:cNvSpPr/>
          <p:nvPr/>
        </p:nvSpPr>
        <p:spPr bwMode="auto">
          <a:xfrm>
            <a:off x="6723852" y="4401812"/>
            <a:ext cx="1787536" cy="553998"/>
          </a:xfrm>
          <a:prstGeom prst="rightArrow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2BEDE19-3FC8-411B-BE68-8A5E30EE5E3D}"/>
              </a:ext>
            </a:extLst>
          </p:cNvPr>
          <p:cNvSpPr txBox="1"/>
          <p:nvPr/>
        </p:nvSpPr>
        <p:spPr>
          <a:xfrm>
            <a:off x="5475692" y="2098732"/>
            <a:ext cx="4162097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Need an access</a:t>
            </a:r>
            <a:r>
              <a:rPr kumimoji="0" lang="en-US" sz="2000" b="0" i="0" u="none" strike="noStrike" kern="1200" cap="none" spc="0" normalizeH="0" noProof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token to read the user’s profile with Microsoft Graph as the user</a:t>
            </a:r>
          </a:p>
        </p:txBody>
      </p:sp>
      <p:sp>
        <p:nvSpPr>
          <p:cNvPr id="11" name="Arrow: Up 10">
            <a:extLst>
              <a:ext uri="{FF2B5EF4-FFF2-40B4-BE49-F238E27FC236}">
                <a16:creationId xmlns:a16="http://schemas.microsoft.com/office/drawing/2014/main" id="{EF53E6C8-2186-4DEF-9694-F2AF5FEE40BC}"/>
              </a:ext>
            </a:extLst>
          </p:cNvPr>
          <p:cNvSpPr/>
          <p:nvPr/>
        </p:nvSpPr>
        <p:spPr bwMode="auto">
          <a:xfrm>
            <a:off x="4879370" y="2208085"/>
            <a:ext cx="243755" cy="1509622"/>
          </a:xfrm>
          <a:prstGeom prst="upArrow">
            <a:avLst>
              <a:gd name="adj1" fmla="val 100000"/>
              <a:gd name="adj2" fmla="val 95763"/>
            </a:avLst>
          </a:prstGeom>
          <a:solidFill>
            <a:srgbClr val="FFC00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1600"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4508787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47A8D-AD06-4344-B2FD-AEFE36A28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143" y="472760"/>
            <a:ext cx="11018520" cy="553998"/>
          </a:xfrm>
        </p:spPr>
        <p:txBody>
          <a:bodyPr/>
          <a:lstStyle/>
          <a:p>
            <a:r>
              <a:rPr lang="en-US"/>
              <a:t>Call the API</a:t>
            </a:r>
          </a:p>
        </p:txBody>
      </p:sp>
      <p:sp>
        <p:nvSpPr>
          <p:cNvPr id="6" name="Browser_4" title="Icon of a website or an app window">
            <a:extLst>
              <a:ext uri="{FF2B5EF4-FFF2-40B4-BE49-F238E27FC236}">
                <a16:creationId xmlns:a16="http://schemas.microsoft.com/office/drawing/2014/main" id="{F1E30766-B2DC-4701-AF08-FB98A947CF0D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88263" y="4017364"/>
            <a:ext cx="1787536" cy="1322895"/>
          </a:xfrm>
          <a:custGeom>
            <a:avLst/>
            <a:gdLst>
              <a:gd name="T0" fmla="*/ 80 w 604"/>
              <a:gd name="T1" fmla="*/ 244 h 447"/>
              <a:gd name="T2" fmla="*/ 320 w 604"/>
              <a:gd name="T3" fmla="*/ 244 h 447"/>
              <a:gd name="T4" fmla="*/ 80 w 604"/>
              <a:gd name="T5" fmla="*/ 367 h 447"/>
              <a:gd name="T6" fmla="*/ 320 w 604"/>
              <a:gd name="T7" fmla="*/ 367 h 447"/>
              <a:gd name="T8" fmla="*/ 525 w 604"/>
              <a:gd name="T9" fmla="*/ 305 h 447"/>
              <a:gd name="T10" fmla="*/ 525 w 604"/>
              <a:gd name="T11" fmla="*/ 244 h 447"/>
              <a:gd name="T12" fmla="*/ 403 w 604"/>
              <a:gd name="T13" fmla="*/ 244 h 447"/>
              <a:gd name="T14" fmla="*/ 403 w 604"/>
              <a:gd name="T15" fmla="*/ 367 h 447"/>
              <a:gd name="T16" fmla="*/ 525 w 604"/>
              <a:gd name="T17" fmla="*/ 367 h 447"/>
              <a:gd name="T18" fmla="*/ 525 w 604"/>
              <a:gd name="T19" fmla="*/ 305 h 447"/>
              <a:gd name="T20" fmla="*/ 525 w 604"/>
              <a:gd name="T21" fmla="*/ 123 h 447"/>
              <a:gd name="T22" fmla="*/ 525 w 604"/>
              <a:gd name="T23" fmla="*/ 80 h 447"/>
              <a:gd name="T24" fmla="*/ 82 w 604"/>
              <a:gd name="T25" fmla="*/ 80 h 447"/>
              <a:gd name="T26" fmla="*/ 82 w 604"/>
              <a:gd name="T27" fmla="*/ 166 h 447"/>
              <a:gd name="T28" fmla="*/ 525 w 604"/>
              <a:gd name="T29" fmla="*/ 166 h 447"/>
              <a:gd name="T30" fmla="*/ 525 w 604"/>
              <a:gd name="T31" fmla="*/ 123 h 447"/>
              <a:gd name="T32" fmla="*/ 604 w 604"/>
              <a:gd name="T33" fmla="*/ 225 h 447"/>
              <a:gd name="T34" fmla="*/ 604 w 604"/>
              <a:gd name="T35" fmla="*/ 0 h 447"/>
              <a:gd name="T36" fmla="*/ 0 w 604"/>
              <a:gd name="T37" fmla="*/ 0 h 447"/>
              <a:gd name="T38" fmla="*/ 0 w 604"/>
              <a:gd name="T39" fmla="*/ 447 h 447"/>
              <a:gd name="T40" fmla="*/ 604 w 604"/>
              <a:gd name="T41" fmla="*/ 447 h 447"/>
              <a:gd name="T42" fmla="*/ 604 w 604"/>
              <a:gd name="T43" fmla="*/ 225 h 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604" h="447">
                <a:moveTo>
                  <a:pt x="80" y="244"/>
                </a:moveTo>
                <a:lnTo>
                  <a:pt x="320" y="244"/>
                </a:lnTo>
                <a:moveTo>
                  <a:pt x="80" y="367"/>
                </a:moveTo>
                <a:lnTo>
                  <a:pt x="320" y="367"/>
                </a:lnTo>
                <a:moveTo>
                  <a:pt x="525" y="305"/>
                </a:moveTo>
                <a:lnTo>
                  <a:pt x="525" y="244"/>
                </a:lnTo>
                <a:lnTo>
                  <a:pt x="403" y="244"/>
                </a:lnTo>
                <a:lnTo>
                  <a:pt x="403" y="367"/>
                </a:lnTo>
                <a:lnTo>
                  <a:pt x="525" y="367"/>
                </a:lnTo>
                <a:lnTo>
                  <a:pt x="525" y="305"/>
                </a:lnTo>
                <a:moveTo>
                  <a:pt x="525" y="123"/>
                </a:moveTo>
                <a:lnTo>
                  <a:pt x="525" y="80"/>
                </a:lnTo>
                <a:lnTo>
                  <a:pt x="82" y="80"/>
                </a:lnTo>
                <a:lnTo>
                  <a:pt x="82" y="166"/>
                </a:lnTo>
                <a:lnTo>
                  <a:pt x="525" y="166"/>
                </a:lnTo>
                <a:lnTo>
                  <a:pt x="525" y="123"/>
                </a:lnTo>
                <a:moveTo>
                  <a:pt x="604" y="225"/>
                </a:moveTo>
                <a:lnTo>
                  <a:pt x="604" y="0"/>
                </a:lnTo>
                <a:lnTo>
                  <a:pt x="0" y="0"/>
                </a:lnTo>
                <a:lnTo>
                  <a:pt x="0" y="447"/>
                </a:lnTo>
                <a:lnTo>
                  <a:pt x="604" y="447"/>
                </a:lnTo>
                <a:lnTo>
                  <a:pt x="604" y="225"/>
                </a:lnTo>
              </a:path>
            </a:pathLst>
          </a:custGeom>
          <a:noFill/>
          <a:ln w="15875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9725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449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19174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58898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98623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38348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8072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17797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0BEE951-90B1-4DB6-8798-2594298900A9}"/>
              </a:ext>
            </a:extLst>
          </p:cNvPr>
          <p:cNvGrpSpPr/>
          <p:nvPr/>
        </p:nvGrpSpPr>
        <p:grpSpPr>
          <a:xfrm>
            <a:off x="3775291" y="293520"/>
            <a:ext cx="2590957" cy="1730712"/>
            <a:chOff x="4426431" y="1990592"/>
            <a:chExt cx="2642911" cy="1765416"/>
          </a:xfrm>
        </p:grpSpPr>
        <p:sp>
          <p:nvSpPr>
            <p:cNvPr id="8" name="Cloud">
              <a:extLst>
                <a:ext uri="{FF2B5EF4-FFF2-40B4-BE49-F238E27FC236}">
                  <a16:creationId xmlns:a16="http://schemas.microsoft.com/office/drawing/2014/main" id="{96B9AEA0-A2E5-4C86-8F44-AA9DCE7F630F}"/>
                </a:ext>
              </a:extLst>
            </p:cNvPr>
            <p:cNvSpPr>
              <a:spLocks/>
            </p:cNvSpPr>
            <p:nvPr/>
          </p:nvSpPr>
          <p:spPr bwMode="auto">
            <a:xfrm>
              <a:off x="4426431" y="1990592"/>
              <a:ext cx="2642911" cy="1765416"/>
            </a:xfrm>
            <a:custGeom>
              <a:avLst/>
              <a:gdLst>
                <a:gd name="T0" fmla="*/ 28 w 120"/>
                <a:gd name="T1" fmla="*/ 32 h 80"/>
                <a:gd name="T2" fmla="*/ 60 w 120"/>
                <a:gd name="T3" fmla="*/ 0 h 80"/>
                <a:gd name="T4" fmla="*/ 90 w 120"/>
                <a:gd name="T5" fmla="*/ 20 h 80"/>
                <a:gd name="T6" fmla="*/ 90 w 120"/>
                <a:gd name="T7" fmla="*/ 20 h 80"/>
                <a:gd name="T8" fmla="*/ 120 w 120"/>
                <a:gd name="T9" fmla="*/ 50 h 80"/>
                <a:gd name="T10" fmla="*/ 90 w 120"/>
                <a:gd name="T11" fmla="*/ 80 h 80"/>
                <a:gd name="T12" fmla="*/ 24 w 120"/>
                <a:gd name="T13" fmla="*/ 80 h 80"/>
                <a:gd name="T14" fmla="*/ 0 w 120"/>
                <a:gd name="T15" fmla="*/ 56 h 80"/>
                <a:gd name="T16" fmla="*/ 24 w 120"/>
                <a:gd name="T17" fmla="*/ 32 h 80"/>
                <a:gd name="T18" fmla="*/ 28 w 120"/>
                <a:gd name="T19" fmla="*/ 32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0" h="80">
                  <a:moveTo>
                    <a:pt x="28" y="32"/>
                  </a:moveTo>
                  <a:cubicBezTo>
                    <a:pt x="28" y="14"/>
                    <a:pt x="42" y="0"/>
                    <a:pt x="60" y="0"/>
                  </a:cubicBezTo>
                  <a:cubicBezTo>
                    <a:pt x="73" y="0"/>
                    <a:pt x="85" y="8"/>
                    <a:pt x="90" y="20"/>
                  </a:cubicBezTo>
                  <a:cubicBezTo>
                    <a:pt x="90" y="20"/>
                    <a:pt x="90" y="20"/>
                    <a:pt x="90" y="20"/>
                  </a:cubicBezTo>
                  <a:cubicBezTo>
                    <a:pt x="107" y="20"/>
                    <a:pt x="120" y="33"/>
                    <a:pt x="120" y="50"/>
                  </a:cubicBezTo>
                  <a:cubicBezTo>
                    <a:pt x="120" y="67"/>
                    <a:pt x="107" y="80"/>
                    <a:pt x="90" y="80"/>
                  </a:cubicBezTo>
                  <a:cubicBezTo>
                    <a:pt x="24" y="80"/>
                    <a:pt x="24" y="80"/>
                    <a:pt x="24" y="80"/>
                  </a:cubicBezTo>
                  <a:cubicBezTo>
                    <a:pt x="11" y="80"/>
                    <a:pt x="0" y="69"/>
                    <a:pt x="0" y="56"/>
                  </a:cubicBezTo>
                  <a:cubicBezTo>
                    <a:pt x="0" y="43"/>
                    <a:pt x="11" y="32"/>
                    <a:pt x="24" y="32"/>
                  </a:cubicBezTo>
                  <a:cubicBezTo>
                    <a:pt x="25" y="32"/>
                    <a:pt x="27" y="32"/>
                    <a:pt x="28" y="32"/>
                  </a:cubicBezTo>
                  <a:close/>
                </a:path>
              </a:pathLst>
            </a:custGeom>
            <a:solidFill>
              <a:srgbClr val="F8F8F8"/>
            </a:solidFill>
            <a:ln w="38100" cap="flat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8D0AE71-BAA0-4175-99E3-58F4B25D1B5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81940" y="2220528"/>
              <a:ext cx="1327670" cy="1327670"/>
            </a:xfrm>
            <a:prstGeom prst="rect">
              <a:avLst/>
            </a:prstGeom>
          </p:spPr>
        </p:pic>
      </p:grp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CB2CCB99-999A-461F-8A5B-A1CD060FBB0C}"/>
              </a:ext>
            </a:extLst>
          </p:cNvPr>
          <p:cNvSpPr/>
          <p:nvPr/>
        </p:nvSpPr>
        <p:spPr bwMode="auto">
          <a:xfrm>
            <a:off x="2375798" y="4401812"/>
            <a:ext cx="1787536" cy="553998"/>
          </a:xfrm>
          <a:prstGeom prst="rightArrow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5A712B8-74CB-F549-A73E-FD5A1225D889}"/>
              </a:ext>
            </a:extLst>
          </p:cNvPr>
          <p:cNvGrpSpPr/>
          <p:nvPr/>
        </p:nvGrpSpPr>
        <p:grpSpPr>
          <a:xfrm>
            <a:off x="4193584" y="3912578"/>
            <a:ext cx="2407839" cy="1914040"/>
            <a:chOff x="8834500" y="3666276"/>
            <a:chExt cx="1966020" cy="1565791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64CBCB37-E7DC-E541-BD07-735453D75AE0}"/>
                </a:ext>
              </a:extLst>
            </p:cNvPr>
            <p:cNvGrpSpPr/>
            <p:nvPr/>
          </p:nvGrpSpPr>
          <p:grpSpPr>
            <a:xfrm>
              <a:off x="8979292" y="3666276"/>
              <a:ext cx="1821228" cy="1312304"/>
              <a:chOff x="-3272346" y="4002157"/>
              <a:chExt cx="1476378" cy="1063819"/>
            </a:xfrm>
          </p:grpSpPr>
          <p:sp>
            <p:nvSpPr>
              <p:cNvPr id="29" name="Cloud">
                <a:extLst>
                  <a:ext uri="{FF2B5EF4-FFF2-40B4-BE49-F238E27FC236}">
                    <a16:creationId xmlns:a16="http://schemas.microsoft.com/office/drawing/2014/main" id="{A9B0C5CD-A826-5549-9DEC-528BC68BF2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975222" y="4133674"/>
                <a:ext cx="1075887" cy="718674"/>
              </a:xfrm>
              <a:custGeom>
                <a:avLst/>
                <a:gdLst>
                  <a:gd name="T0" fmla="*/ 28 w 120"/>
                  <a:gd name="T1" fmla="*/ 32 h 80"/>
                  <a:gd name="T2" fmla="*/ 60 w 120"/>
                  <a:gd name="T3" fmla="*/ 0 h 80"/>
                  <a:gd name="T4" fmla="*/ 90 w 120"/>
                  <a:gd name="T5" fmla="*/ 20 h 80"/>
                  <a:gd name="T6" fmla="*/ 90 w 120"/>
                  <a:gd name="T7" fmla="*/ 20 h 80"/>
                  <a:gd name="T8" fmla="*/ 120 w 120"/>
                  <a:gd name="T9" fmla="*/ 50 h 80"/>
                  <a:gd name="T10" fmla="*/ 90 w 120"/>
                  <a:gd name="T11" fmla="*/ 80 h 80"/>
                  <a:gd name="T12" fmla="*/ 24 w 120"/>
                  <a:gd name="T13" fmla="*/ 80 h 80"/>
                  <a:gd name="T14" fmla="*/ 0 w 120"/>
                  <a:gd name="T15" fmla="*/ 56 h 80"/>
                  <a:gd name="T16" fmla="*/ 24 w 120"/>
                  <a:gd name="T17" fmla="*/ 32 h 80"/>
                  <a:gd name="T18" fmla="*/ 28 w 120"/>
                  <a:gd name="T19" fmla="*/ 32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0" h="80">
                    <a:moveTo>
                      <a:pt x="28" y="32"/>
                    </a:moveTo>
                    <a:cubicBezTo>
                      <a:pt x="28" y="14"/>
                      <a:pt x="42" y="0"/>
                      <a:pt x="60" y="0"/>
                    </a:cubicBezTo>
                    <a:cubicBezTo>
                      <a:pt x="73" y="0"/>
                      <a:pt x="85" y="8"/>
                      <a:pt x="90" y="20"/>
                    </a:cubicBezTo>
                    <a:cubicBezTo>
                      <a:pt x="90" y="20"/>
                      <a:pt x="90" y="20"/>
                      <a:pt x="90" y="20"/>
                    </a:cubicBezTo>
                    <a:cubicBezTo>
                      <a:pt x="107" y="20"/>
                      <a:pt x="120" y="33"/>
                      <a:pt x="120" y="50"/>
                    </a:cubicBezTo>
                    <a:cubicBezTo>
                      <a:pt x="120" y="67"/>
                      <a:pt x="107" y="80"/>
                      <a:pt x="90" y="80"/>
                    </a:cubicBezTo>
                    <a:cubicBezTo>
                      <a:pt x="24" y="80"/>
                      <a:pt x="24" y="80"/>
                      <a:pt x="24" y="80"/>
                    </a:cubicBezTo>
                    <a:cubicBezTo>
                      <a:pt x="11" y="80"/>
                      <a:pt x="0" y="69"/>
                      <a:pt x="0" y="56"/>
                    </a:cubicBezTo>
                    <a:cubicBezTo>
                      <a:pt x="0" y="43"/>
                      <a:pt x="11" y="32"/>
                      <a:pt x="24" y="32"/>
                    </a:cubicBezTo>
                    <a:cubicBezTo>
                      <a:pt x="25" y="32"/>
                      <a:pt x="27" y="32"/>
                      <a:pt x="28" y="32"/>
                    </a:cubicBezTo>
                    <a:close/>
                  </a:path>
                </a:pathLst>
              </a:custGeom>
              <a:solidFill>
                <a:srgbClr val="F8F8F8"/>
              </a:solidFill>
              <a:ln w="254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F3FBECDF-E2AD-F744-8684-4B8B52BAE1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3272346" y="4002157"/>
                <a:ext cx="834438" cy="667550"/>
              </a:xfrm>
              <a:prstGeom prst="rect">
                <a:avLst/>
              </a:prstGeom>
            </p:spPr>
          </p:pic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FE275253-DF9F-FC4C-91FD-F652081323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2398059" y="4463885"/>
                <a:ext cx="602091" cy="602091"/>
              </a:xfrm>
              <a:prstGeom prst="rect">
                <a:avLst/>
              </a:prstGeom>
            </p:spPr>
          </p:pic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4C9A705-5007-8244-AB45-025F9A3A4DF6}"/>
                </a:ext>
              </a:extLst>
            </p:cNvPr>
            <p:cNvSpPr txBox="1"/>
            <p:nvPr/>
          </p:nvSpPr>
          <p:spPr>
            <a:xfrm>
              <a:off x="8834500" y="4859151"/>
              <a:ext cx="761015" cy="372916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 lvl="0">
                <a:lnSpc>
                  <a:spcPct val="90000"/>
                </a:lnSpc>
                <a:spcAft>
                  <a:spcPts val="588"/>
                </a:spcAft>
                <a:defRPr/>
              </a:pPr>
              <a:r>
                <a:rPr lang="en-US" sz="1200"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rPr>
                <a:t>Your API</a:t>
              </a:r>
            </a:p>
          </p:txBody>
        </p:sp>
      </p:grpSp>
      <p:sp>
        <p:nvSpPr>
          <p:cNvPr id="33" name="Regular Pentagon 1">
            <a:extLst>
              <a:ext uri="{FF2B5EF4-FFF2-40B4-BE49-F238E27FC236}">
                <a16:creationId xmlns:a16="http://schemas.microsoft.com/office/drawing/2014/main" id="{192D16CD-1B81-BB4A-8D5F-0DEDE0DF34DD}"/>
              </a:ext>
            </a:extLst>
          </p:cNvPr>
          <p:cNvSpPr/>
          <p:nvPr/>
        </p:nvSpPr>
        <p:spPr bwMode="auto">
          <a:xfrm>
            <a:off x="223783" y="5392410"/>
            <a:ext cx="914400" cy="914400"/>
          </a:xfrm>
          <a:prstGeom prst="pentagon">
            <a:avLst/>
          </a:prstGeom>
          <a:solidFill>
            <a:srgbClr val="00B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1821" tIns="105456" rIns="131821" bIns="105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7214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rPr>
              <a:t>ID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2A9CDFA-6726-4EE6-AB6A-A9996A168D23}"/>
              </a:ext>
            </a:extLst>
          </p:cNvPr>
          <p:cNvGrpSpPr/>
          <p:nvPr/>
        </p:nvGrpSpPr>
        <p:grpSpPr>
          <a:xfrm>
            <a:off x="9784161" y="3921592"/>
            <a:ext cx="2407840" cy="1914035"/>
            <a:chOff x="8834500" y="3666280"/>
            <a:chExt cx="1966021" cy="1565787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B3BE5FD2-D29B-4DDC-9F8D-78C58B28609B}"/>
                </a:ext>
              </a:extLst>
            </p:cNvPr>
            <p:cNvGrpSpPr/>
            <p:nvPr/>
          </p:nvGrpSpPr>
          <p:grpSpPr>
            <a:xfrm>
              <a:off x="8979293" y="3666280"/>
              <a:ext cx="1821228" cy="1312305"/>
              <a:chOff x="-3272346" y="4002157"/>
              <a:chExt cx="1476378" cy="1063819"/>
            </a:xfrm>
          </p:grpSpPr>
          <p:sp>
            <p:nvSpPr>
              <p:cNvPr id="23" name="Cloud">
                <a:extLst>
                  <a:ext uri="{FF2B5EF4-FFF2-40B4-BE49-F238E27FC236}">
                    <a16:creationId xmlns:a16="http://schemas.microsoft.com/office/drawing/2014/main" id="{A45329DE-0223-4A44-9251-D65432DD18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975222" y="4133674"/>
                <a:ext cx="1075887" cy="718674"/>
              </a:xfrm>
              <a:custGeom>
                <a:avLst/>
                <a:gdLst>
                  <a:gd name="T0" fmla="*/ 28 w 120"/>
                  <a:gd name="T1" fmla="*/ 32 h 80"/>
                  <a:gd name="T2" fmla="*/ 60 w 120"/>
                  <a:gd name="T3" fmla="*/ 0 h 80"/>
                  <a:gd name="T4" fmla="*/ 90 w 120"/>
                  <a:gd name="T5" fmla="*/ 20 h 80"/>
                  <a:gd name="T6" fmla="*/ 90 w 120"/>
                  <a:gd name="T7" fmla="*/ 20 h 80"/>
                  <a:gd name="T8" fmla="*/ 120 w 120"/>
                  <a:gd name="T9" fmla="*/ 50 h 80"/>
                  <a:gd name="T10" fmla="*/ 90 w 120"/>
                  <a:gd name="T11" fmla="*/ 80 h 80"/>
                  <a:gd name="T12" fmla="*/ 24 w 120"/>
                  <a:gd name="T13" fmla="*/ 80 h 80"/>
                  <a:gd name="T14" fmla="*/ 0 w 120"/>
                  <a:gd name="T15" fmla="*/ 56 h 80"/>
                  <a:gd name="T16" fmla="*/ 24 w 120"/>
                  <a:gd name="T17" fmla="*/ 32 h 80"/>
                  <a:gd name="T18" fmla="*/ 28 w 120"/>
                  <a:gd name="T19" fmla="*/ 32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0" h="80">
                    <a:moveTo>
                      <a:pt x="28" y="32"/>
                    </a:moveTo>
                    <a:cubicBezTo>
                      <a:pt x="28" y="14"/>
                      <a:pt x="42" y="0"/>
                      <a:pt x="60" y="0"/>
                    </a:cubicBezTo>
                    <a:cubicBezTo>
                      <a:pt x="73" y="0"/>
                      <a:pt x="85" y="8"/>
                      <a:pt x="90" y="20"/>
                    </a:cubicBezTo>
                    <a:cubicBezTo>
                      <a:pt x="90" y="20"/>
                      <a:pt x="90" y="20"/>
                      <a:pt x="90" y="20"/>
                    </a:cubicBezTo>
                    <a:cubicBezTo>
                      <a:pt x="107" y="20"/>
                      <a:pt x="120" y="33"/>
                      <a:pt x="120" y="50"/>
                    </a:cubicBezTo>
                    <a:cubicBezTo>
                      <a:pt x="120" y="67"/>
                      <a:pt x="107" y="80"/>
                      <a:pt x="90" y="80"/>
                    </a:cubicBezTo>
                    <a:cubicBezTo>
                      <a:pt x="24" y="80"/>
                      <a:pt x="24" y="80"/>
                      <a:pt x="24" y="80"/>
                    </a:cubicBezTo>
                    <a:cubicBezTo>
                      <a:pt x="11" y="80"/>
                      <a:pt x="0" y="69"/>
                      <a:pt x="0" y="56"/>
                    </a:cubicBezTo>
                    <a:cubicBezTo>
                      <a:pt x="0" y="43"/>
                      <a:pt x="11" y="32"/>
                      <a:pt x="24" y="32"/>
                    </a:cubicBezTo>
                    <a:cubicBezTo>
                      <a:pt x="25" y="32"/>
                      <a:pt x="27" y="32"/>
                      <a:pt x="28" y="32"/>
                    </a:cubicBezTo>
                    <a:close/>
                  </a:path>
                </a:pathLst>
              </a:custGeom>
              <a:solidFill>
                <a:srgbClr val="F8F8F8"/>
              </a:solidFill>
              <a:ln w="254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14CE8EC3-3E88-4088-98DC-9EBF7BFA01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3272346" y="4002157"/>
                <a:ext cx="834438" cy="667550"/>
              </a:xfrm>
              <a:prstGeom prst="rect">
                <a:avLst/>
              </a:prstGeom>
            </p:spPr>
          </p:pic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A61C5591-9B8E-4420-BC41-9BBAECBB6E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2398059" y="4463885"/>
                <a:ext cx="602091" cy="602091"/>
              </a:xfrm>
              <a:prstGeom prst="rect">
                <a:avLst/>
              </a:prstGeom>
            </p:spPr>
          </p:pic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4CB4890-21F8-49A4-8C32-565DC6AA4D11}"/>
                </a:ext>
              </a:extLst>
            </p:cNvPr>
            <p:cNvSpPr txBox="1"/>
            <p:nvPr/>
          </p:nvSpPr>
          <p:spPr>
            <a:xfrm>
              <a:off x="8834500" y="4859151"/>
              <a:ext cx="1694445" cy="372916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 lvl="0">
                <a:lnSpc>
                  <a:spcPct val="90000"/>
                </a:lnSpc>
                <a:spcAft>
                  <a:spcPts val="588"/>
                </a:spcAft>
                <a:defRPr/>
              </a:pPr>
              <a:r>
                <a:rPr lang="en-US" sz="1200"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rPr>
                <a:t>Microsoft Graph User API</a:t>
              </a:r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8E04D4C8-3972-43D5-8233-B5E2A8A4C0E5}"/>
              </a:ext>
            </a:extLst>
          </p:cNvPr>
          <p:cNvSpPr/>
          <p:nvPr/>
        </p:nvSpPr>
        <p:spPr bwMode="auto">
          <a:xfrm>
            <a:off x="8571592" y="3999978"/>
            <a:ext cx="1281659" cy="1340281"/>
          </a:xfrm>
          <a:prstGeom prst="rect">
            <a:avLst/>
          </a:prstGeom>
          <a:solidFill>
            <a:srgbClr val="FFC00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Authorization Required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0E72C4E6-6D75-4304-91DE-465993238057}"/>
              </a:ext>
            </a:extLst>
          </p:cNvPr>
          <p:cNvSpPr/>
          <p:nvPr/>
        </p:nvSpPr>
        <p:spPr bwMode="auto">
          <a:xfrm>
            <a:off x="6723852" y="4401812"/>
            <a:ext cx="1787536" cy="553998"/>
          </a:xfrm>
          <a:prstGeom prst="rightArrow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2BEDE19-3FC8-411B-BE68-8A5E30EE5E3D}"/>
              </a:ext>
            </a:extLst>
          </p:cNvPr>
          <p:cNvSpPr txBox="1"/>
          <p:nvPr/>
        </p:nvSpPr>
        <p:spPr>
          <a:xfrm>
            <a:off x="5475692" y="2098732"/>
            <a:ext cx="4162097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Need an access</a:t>
            </a:r>
            <a:r>
              <a:rPr kumimoji="0" lang="en-US" sz="2000" b="0" i="0" u="none" strike="noStrike" kern="1200" cap="none" spc="0" normalizeH="0" noProof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token to read the user’s profile with Microsoft Graph as the user</a:t>
            </a:r>
          </a:p>
        </p:txBody>
      </p:sp>
      <p:sp>
        <p:nvSpPr>
          <p:cNvPr id="11" name="Arrow: Up 10">
            <a:extLst>
              <a:ext uri="{FF2B5EF4-FFF2-40B4-BE49-F238E27FC236}">
                <a16:creationId xmlns:a16="http://schemas.microsoft.com/office/drawing/2014/main" id="{EF53E6C8-2186-4DEF-9694-F2AF5FEE40BC}"/>
              </a:ext>
            </a:extLst>
          </p:cNvPr>
          <p:cNvSpPr/>
          <p:nvPr/>
        </p:nvSpPr>
        <p:spPr bwMode="auto">
          <a:xfrm>
            <a:off x="4879370" y="2208085"/>
            <a:ext cx="243755" cy="1509622"/>
          </a:xfrm>
          <a:prstGeom prst="upArrow">
            <a:avLst>
              <a:gd name="adj1" fmla="val 100000"/>
              <a:gd name="adj2" fmla="val 95763"/>
            </a:avLst>
          </a:prstGeom>
          <a:solidFill>
            <a:srgbClr val="FFC00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1600"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</a:endParaRPr>
          </a:p>
        </p:txBody>
      </p:sp>
      <p:pic>
        <p:nvPicPr>
          <p:cNvPr id="12" name="Graphic 11" descr="Key">
            <a:extLst>
              <a:ext uri="{FF2B5EF4-FFF2-40B4-BE49-F238E27FC236}">
                <a16:creationId xmlns:a16="http://schemas.microsoft.com/office/drawing/2014/main" id="{C52CFDF5-6EF8-4B7C-9585-4C07BAAC052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193584" y="2741605"/>
            <a:ext cx="645750" cy="645750"/>
          </a:xfrm>
          <a:prstGeom prst="rect">
            <a:avLst/>
          </a:prstGeom>
        </p:spPr>
      </p:pic>
      <p:sp>
        <p:nvSpPr>
          <p:cNvPr id="13" name="Regular Pentagon 1">
            <a:extLst>
              <a:ext uri="{FF2B5EF4-FFF2-40B4-BE49-F238E27FC236}">
                <a16:creationId xmlns:a16="http://schemas.microsoft.com/office/drawing/2014/main" id="{8899CCD4-E034-4BDF-B56A-3F19AD0602FE}"/>
              </a:ext>
            </a:extLst>
          </p:cNvPr>
          <p:cNvSpPr/>
          <p:nvPr/>
        </p:nvSpPr>
        <p:spPr bwMode="auto">
          <a:xfrm>
            <a:off x="3905409" y="1945160"/>
            <a:ext cx="914400" cy="927040"/>
          </a:xfrm>
          <a:prstGeom prst="pentagon">
            <a:avLst/>
          </a:prstGeom>
          <a:solidFill>
            <a:srgbClr val="FF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1821" tIns="105456" rIns="131821" bIns="105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7214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2431067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47A8D-AD06-4344-B2FD-AEFE36A28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143" y="472760"/>
            <a:ext cx="11018520" cy="553998"/>
          </a:xfrm>
        </p:spPr>
        <p:txBody>
          <a:bodyPr/>
          <a:lstStyle/>
          <a:p>
            <a:r>
              <a:rPr lang="en-US"/>
              <a:t>Call the API</a:t>
            </a:r>
          </a:p>
        </p:txBody>
      </p:sp>
      <p:sp>
        <p:nvSpPr>
          <p:cNvPr id="6" name="Browser_4" title="Icon of a website or an app window">
            <a:extLst>
              <a:ext uri="{FF2B5EF4-FFF2-40B4-BE49-F238E27FC236}">
                <a16:creationId xmlns:a16="http://schemas.microsoft.com/office/drawing/2014/main" id="{F1E30766-B2DC-4701-AF08-FB98A947CF0D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88263" y="4017364"/>
            <a:ext cx="1787536" cy="1322895"/>
          </a:xfrm>
          <a:custGeom>
            <a:avLst/>
            <a:gdLst>
              <a:gd name="T0" fmla="*/ 80 w 604"/>
              <a:gd name="T1" fmla="*/ 244 h 447"/>
              <a:gd name="T2" fmla="*/ 320 w 604"/>
              <a:gd name="T3" fmla="*/ 244 h 447"/>
              <a:gd name="T4" fmla="*/ 80 w 604"/>
              <a:gd name="T5" fmla="*/ 367 h 447"/>
              <a:gd name="T6" fmla="*/ 320 w 604"/>
              <a:gd name="T7" fmla="*/ 367 h 447"/>
              <a:gd name="T8" fmla="*/ 525 w 604"/>
              <a:gd name="T9" fmla="*/ 305 h 447"/>
              <a:gd name="T10" fmla="*/ 525 w 604"/>
              <a:gd name="T11" fmla="*/ 244 h 447"/>
              <a:gd name="T12" fmla="*/ 403 w 604"/>
              <a:gd name="T13" fmla="*/ 244 h 447"/>
              <a:gd name="T14" fmla="*/ 403 w 604"/>
              <a:gd name="T15" fmla="*/ 367 h 447"/>
              <a:gd name="T16" fmla="*/ 525 w 604"/>
              <a:gd name="T17" fmla="*/ 367 h 447"/>
              <a:gd name="T18" fmla="*/ 525 w 604"/>
              <a:gd name="T19" fmla="*/ 305 h 447"/>
              <a:gd name="T20" fmla="*/ 525 w 604"/>
              <a:gd name="T21" fmla="*/ 123 h 447"/>
              <a:gd name="T22" fmla="*/ 525 w 604"/>
              <a:gd name="T23" fmla="*/ 80 h 447"/>
              <a:gd name="T24" fmla="*/ 82 w 604"/>
              <a:gd name="T25" fmla="*/ 80 h 447"/>
              <a:gd name="T26" fmla="*/ 82 w 604"/>
              <a:gd name="T27" fmla="*/ 166 h 447"/>
              <a:gd name="T28" fmla="*/ 525 w 604"/>
              <a:gd name="T29" fmla="*/ 166 h 447"/>
              <a:gd name="T30" fmla="*/ 525 w 604"/>
              <a:gd name="T31" fmla="*/ 123 h 447"/>
              <a:gd name="T32" fmla="*/ 604 w 604"/>
              <a:gd name="T33" fmla="*/ 225 h 447"/>
              <a:gd name="T34" fmla="*/ 604 w 604"/>
              <a:gd name="T35" fmla="*/ 0 h 447"/>
              <a:gd name="T36" fmla="*/ 0 w 604"/>
              <a:gd name="T37" fmla="*/ 0 h 447"/>
              <a:gd name="T38" fmla="*/ 0 w 604"/>
              <a:gd name="T39" fmla="*/ 447 h 447"/>
              <a:gd name="T40" fmla="*/ 604 w 604"/>
              <a:gd name="T41" fmla="*/ 447 h 447"/>
              <a:gd name="T42" fmla="*/ 604 w 604"/>
              <a:gd name="T43" fmla="*/ 225 h 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604" h="447">
                <a:moveTo>
                  <a:pt x="80" y="244"/>
                </a:moveTo>
                <a:lnTo>
                  <a:pt x="320" y="244"/>
                </a:lnTo>
                <a:moveTo>
                  <a:pt x="80" y="367"/>
                </a:moveTo>
                <a:lnTo>
                  <a:pt x="320" y="367"/>
                </a:lnTo>
                <a:moveTo>
                  <a:pt x="525" y="305"/>
                </a:moveTo>
                <a:lnTo>
                  <a:pt x="525" y="244"/>
                </a:lnTo>
                <a:lnTo>
                  <a:pt x="403" y="244"/>
                </a:lnTo>
                <a:lnTo>
                  <a:pt x="403" y="367"/>
                </a:lnTo>
                <a:lnTo>
                  <a:pt x="525" y="367"/>
                </a:lnTo>
                <a:lnTo>
                  <a:pt x="525" y="305"/>
                </a:lnTo>
                <a:moveTo>
                  <a:pt x="525" y="123"/>
                </a:moveTo>
                <a:lnTo>
                  <a:pt x="525" y="80"/>
                </a:lnTo>
                <a:lnTo>
                  <a:pt x="82" y="80"/>
                </a:lnTo>
                <a:lnTo>
                  <a:pt x="82" y="166"/>
                </a:lnTo>
                <a:lnTo>
                  <a:pt x="525" y="166"/>
                </a:lnTo>
                <a:lnTo>
                  <a:pt x="525" y="123"/>
                </a:lnTo>
                <a:moveTo>
                  <a:pt x="604" y="225"/>
                </a:moveTo>
                <a:lnTo>
                  <a:pt x="604" y="0"/>
                </a:lnTo>
                <a:lnTo>
                  <a:pt x="0" y="0"/>
                </a:lnTo>
                <a:lnTo>
                  <a:pt x="0" y="447"/>
                </a:lnTo>
                <a:lnTo>
                  <a:pt x="604" y="447"/>
                </a:lnTo>
                <a:lnTo>
                  <a:pt x="604" y="225"/>
                </a:lnTo>
              </a:path>
            </a:pathLst>
          </a:custGeom>
          <a:noFill/>
          <a:ln w="15875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9725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449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19174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58898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98623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38348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8072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17797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0BEE951-90B1-4DB6-8798-2594298900A9}"/>
              </a:ext>
            </a:extLst>
          </p:cNvPr>
          <p:cNvGrpSpPr/>
          <p:nvPr/>
        </p:nvGrpSpPr>
        <p:grpSpPr>
          <a:xfrm>
            <a:off x="3775291" y="293520"/>
            <a:ext cx="2590957" cy="1730712"/>
            <a:chOff x="4426431" y="1990592"/>
            <a:chExt cx="2642911" cy="1765416"/>
          </a:xfrm>
        </p:grpSpPr>
        <p:sp>
          <p:nvSpPr>
            <p:cNvPr id="8" name="Cloud">
              <a:extLst>
                <a:ext uri="{FF2B5EF4-FFF2-40B4-BE49-F238E27FC236}">
                  <a16:creationId xmlns:a16="http://schemas.microsoft.com/office/drawing/2014/main" id="{96B9AEA0-A2E5-4C86-8F44-AA9DCE7F630F}"/>
                </a:ext>
              </a:extLst>
            </p:cNvPr>
            <p:cNvSpPr>
              <a:spLocks/>
            </p:cNvSpPr>
            <p:nvPr/>
          </p:nvSpPr>
          <p:spPr bwMode="auto">
            <a:xfrm>
              <a:off x="4426431" y="1990592"/>
              <a:ext cx="2642911" cy="1765416"/>
            </a:xfrm>
            <a:custGeom>
              <a:avLst/>
              <a:gdLst>
                <a:gd name="T0" fmla="*/ 28 w 120"/>
                <a:gd name="T1" fmla="*/ 32 h 80"/>
                <a:gd name="T2" fmla="*/ 60 w 120"/>
                <a:gd name="T3" fmla="*/ 0 h 80"/>
                <a:gd name="T4" fmla="*/ 90 w 120"/>
                <a:gd name="T5" fmla="*/ 20 h 80"/>
                <a:gd name="T6" fmla="*/ 90 w 120"/>
                <a:gd name="T7" fmla="*/ 20 h 80"/>
                <a:gd name="T8" fmla="*/ 120 w 120"/>
                <a:gd name="T9" fmla="*/ 50 h 80"/>
                <a:gd name="T10" fmla="*/ 90 w 120"/>
                <a:gd name="T11" fmla="*/ 80 h 80"/>
                <a:gd name="T12" fmla="*/ 24 w 120"/>
                <a:gd name="T13" fmla="*/ 80 h 80"/>
                <a:gd name="T14" fmla="*/ 0 w 120"/>
                <a:gd name="T15" fmla="*/ 56 h 80"/>
                <a:gd name="T16" fmla="*/ 24 w 120"/>
                <a:gd name="T17" fmla="*/ 32 h 80"/>
                <a:gd name="T18" fmla="*/ 28 w 120"/>
                <a:gd name="T19" fmla="*/ 32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0" h="80">
                  <a:moveTo>
                    <a:pt x="28" y="32"/>
                  </a:moveTo>
                  <a:cubicBezTo>
                    <a:pt x="28" y="14"/>
                    <a:pt x="42" y="0"/>
                    <a:pt x="60" y="0"/>
                  </a:cubicBezTo>
                  <a:cubicBezTo>
                    <a:pt x="73" y="0"/>
                    <a:pt x="85" y="8"/>
                    <a:pt x="90" y="20"/>
                  </a:cubicBezTo>
                  <a:cubicBezTo>
                    <a:pt x="90" y="20"/>
                    <a:pt x="90" y="20"/>
                    <a:pt x="90" y="20"/>
                  </a:cubicBezTo>
                  <a:cubicBezTo>
                    <a:pt x="107" y="20"/>
                    <a:pt x="120" y="33"/>
                    <a:pt x="120" y="50"/>
                  </a:cubicBezTo>
                  <a:cubicBezTo>
                    <a:pt x="120" y="67"/>
                    <a:pt x="107" y="80"/>
                    <a:pt x="90" y="80"/>
                  </a:cubicBezTo>
                  <a:cubicBezTo>
                    <a:pt x="24" y="80"/>
                    <a:pt x="24" y="80"/>
                    <a:pt x="24" y="80"/>
                  </a:cubicBezTo>
                  <a:cubicBezTo>
                    <a:pt x="11" y="80"/>
                    <a:pt x="0" y="69"/>
                    <a:pt x="0" y="56"/>
                  </a:cubicBezTo>
                  <a:cubicBezTo>
                    <a:pt x="0" y="43"/>
                    <a:pt x="11" y="32"/>
                    <a:pt x="24" y="32"/>
                  </a:cubicBezTo>
                  <a:cubicBezTo>
                    <a:pt x="25" y="32"/>
                    <a:pt x="27" y="32"/>
                    <a:pt x="28" y="32"/>
                  </a:cubicBezTo>
                  <a:close/>
                </a:path>
              </a:pathLst>
            </a:custGeom>
            <a:solidFill>
              <a:srgbClr val="F8F8F8"/>
            </a:solidFill>
            <a:ln w="38100" cap="flat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8D0AE71-BAA0-4175-99E3-58F4B25D1B5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81940" y="2220528"/>
              <a:ext cx="1327670" cy="1327670"/>
            </a:xfrm>
            <a:prstGeom prst="rect">
              <a:avLst/>
            </a:prstGeom>
          </p:spPr>
        </p:pic>
      </p:grp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CB2CCB99-999A-461F-8A5B-A1CD060FBB0C}"/>
              </a:ext>
            </a:extLst>
          </p:cNvPr>
          <p:cNvSpPr/>
          <p:nvPr/>
        </p:nvSpPr>
        <p:spPr bwMode="auto">
          <a:xfrm>
            <a:off x="2375798" y="4401812"/>
            <a:ext cx="1787536" cy="553998"/>
          </a:xfrm>
          <a:prstGeom prst="rightArrow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5A712B8-74CB-F549-A73E-FD5A1225D889}"/>
              </a:ext>
            </a:extLst>
          </p:cNvPr>
          <p:cNvGrpSpPr/>
          <p:nvPr/>
        </p:nvGrpSpPr>
        <p:grpSpPr>
          <a:xfrm>
            <a:off x="4193584" y="3912578"/>
            <a:ext cx="2407839" cy="1914040"/>
            <a:chOff x="8834500" y="3666276"/>
            <a:chExt cx="1966020" cy="1565791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64CBCB37-E7DC-E541-BD07-735453D75AE0}"/>
                </a:ext>
              </a:extLst>
            </p:cNvPr>
            <p:cNvGrpSpPr/>
            <p:nvPr/>
          </p:nvGrpSpPr>
          <p:grpSpPr>
            <a:xfrm>
              <a:off x="8979292" y="3666276"/>
              <a:ext cx="1821228" cy="1312304"/>
              <a:chOff x="-3272346" y="4002157"/>
              <a:chExt cx="1476378" cy="1063819"/>
            </a:xfrm>
          </p:grpSpPr>
          <p:sp>
            <p:nvSpPr>
              <p:cNvPr id="29" name="Cloud">
                <a:extLst>
                  <a:ext uri="{FF2B5EF4-FFF2-40B4-BE49-F238E27FC236}">
                    <a16:creationId xmlns:a16="http://schemas.microsoft.com/office/drawing/2014/main" id="{A9B0C5CD-A826-5549-9DEC-528BC68BF2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975222" y="4133674"/>
                <a:ext cx="1075887" cy="718674"/>
              </a:xfrm>
              <a:custGeom>
                <a:avLst/>
                <a:gdLst>
                  <a:gd name="T0" fmla="*/ 28 w 120"/>
                  <a:gd name="T1" fmla="*/ 32 h 80"/>
                  <a:gd name="T2" fmla="*/ 60 w 120"/>
                  <a:gd name="T3" fmla="*/ 0 h 80"/>
                  <a:gd name="T4" fmla="*/ 90 w 120"/>
                  <a:gd name="T5" fmla="*/ 20 h 80"/>
                  <a:gd name="T6" fmla="*/ 90 w 120"/>
                  <a:gd name="T7" fmla="*/ 20 h 80"/>
                  <a:gd name="T8" fmla="*/ 120 w 120"/>
                  <a:gd name="T9" fmla="*/ 50 h 80"/>
                  <a:gd name="T10" fmla="*/ 90 w 120"/>
                  <a:gd name="T11" fmla="*/ 80 h 80"/>
                  <a:gd name="T12" fmla="*/ 24 w 120"/>
                  <a:gd name="T13" fmla="*/ 80 h 80"/>
                  <a:gd name="T14" fmla="*/ 0 w 120"/>
                  <a:gd name="T15" fmla="*/ 56 h 80"/>
                  <a:gd name="T16" fmla="*/ 24 w 120"/>
                  <a:gd name="T17" fmla="*/ 32 h 80"/>
                  <a:gd name="T18" fmla="*/ 28 w 120"/>
                  <a:gd name="T19" fmla="*/ 32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0" h="80">
                    <a:moveTo>
                      <a:pt x="28" y="32"/>
                    </a:moveTo>
                    <a:cubicBezTo>
                      <a:pt x="28" y="14"/>
                      <a:pt x="42" y="0"/>
                      <a:pt x="60" y="0"/>
                    </a:cubicBezTo>
                    <a:cubicBezTo>
                      <a:pt x="73" y="0"/>
                      <a:pt x="85" y="8"/>
                      <a:pt x="90" y="20"/>
                    </a:cubicBezTo>
                    <a:cubicBezTo>
                      <a:pt x="90" y="20"/>
                      <a:pt x="90" y="20"/>
                      <a:pt x="90" y="20"/>
                    </a:cubicBezTo>
                    <a:cubicBezTo>
                      <a:pt x="107" y="20"/>
                      <a:pt x="120" y="33"/>
                      <a:pt x="120" y="50"/>
                    </a:cubicBezTo>
                    <a:cubicBezTo>
                      <a:pt x="120" y="67"/>
                      <a:pt x="107" y="80"/>
                      <a:pt x="90" y="80"/>
                    </a:cubicBezTo>
                    <a:cubicBezTo>
                      <a:pt x="24" y="80"/>
                      <a:pt x="24" y="80"/>
                      <a:pt x="24" y="80"/>
                    </a:cubicBezTo>
                    <a:cubicBezTo>
                      <a:pt x="11" y="80"/>
                      <a:pt x="0" y="69"/>
                      <a:pt x="0" y="56"/>
                    </a:cubicBezTo>
                    <a:cubicBezTo>
                      <a:pt x="0" y="43"/>
                      <a:pt x="11" y="32"/>
                      <a:pt x="24" y="32"/>
                    </a:cubicBezTo>
                    <a:cubicBezTo>
                      <a:pt x="25" y="32"/>
                      <a:pt x="27" y="32"/>
                      <a:pt x="28" y="32"/>
                    </a:cubicBezTo>
                    <a:close/>
                  </a:path>
                </a:pathLst>
              </a:custGeom>
              <a:solidFill>
                <a:srgbClr val="F8F8F8"/>
              </a:solidFill>
              <a:ln w="254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F3FBECDF-E2AD-F744-8684-4B8B52BAE1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3272346" y="4002157"/>
                <a:ext cx="834438" cy="667550"/>
              </a:xfrm>
              <a:prstGeom prst="rect">
                <a:avLst/>
              </a:prstGeom>
            </p:spPr>
          </p:pic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FE275253-DF9F-FC4C-91FD-F652081323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2398059" y="4463885"/>
                <a:ext cx="602091" cy="602091"/>
              </a:xfrm>
              <a:prstGeom prst="rect">
                <a:avLst/>
              </a:prstGeom>
            </p:spPr>
          </p:pic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4C9A705-5007-8244-AB45-025F9A3A4DF6}"/>
                </a:ext>
              </a:extLst>
            </p:cNvPr>
            <p:cNvSpPr txBox="1"/>
            <p:nvPr/>
          </p:nvSpPr>
          <p:spPr>
            <a:xfrm>
              <a:off x="8834500" y="4859151"/>
              <a:ext cx="761015" cy="372916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 lvl="0">
                <a:lnSpc>
                  <a:spcPct val="90000"/>
                </a:lnSpc>
                <a:spcAft>
                  <a:spcPts val="588"/>
                </a:spcAft>
                <a:defRPr/>
              </a:pPr>
              <a:r>
                <a:rPr lang="en-US" sz="1200"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rPr>
                <a:t>Your API</a:t>
              </a:r>
            </a:p>
          </p:txBody>
        </p:sp>
      </p:grpSp>
      <p:sp>
        <p:nvSpPr>
          <p:cNvPr id="33" name="Regular Pentagon 1">
            <a:extLst>
              <a:ext uri="{FF2B5EF4-FFF2-40B4-BE49-F238E27FC236}">
                <a16:creationId xmlns:a16="http://schemas.microsoft.com/office/drawing/2014/main" id="{192D16CD-1B81-BB4A-8D5F-0DEDE0DF34DD}"/>
              </a:ext>
            </a:extLst>
          </p:cNvPr>
          <p:cNvSpPr/>
          <p:nvPr/>
        </p:nvSpPr>
        <p:spPr bwMode="auto">
          <a:xfrm>
            <a:off x="223783" y="5392410"/>
            <a:ext cx="914400" cy="914400"/>
          </a:xfrm>
          <a:prstGeom prst="pentagon">
            <a:avLst/>
          </a:prstGeom>
          <a:solidFill>
            <a:srgbClr val="00B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1821" tIns="105456" rIns="131821" bIns="105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7214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rPr>
              <a:t>ID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2A9CDFA-6726-4EE6-AB6A-A9996A168D23}"/>
              </a:ext>
            </a:extLst>
          </p:cNvPr>
          <p:cNvGrpSpPr/>
          <p:nvPr/>
        </p:nvGrpSpPr>
        <p:grpSpPr>
          <a:xfrm>
            <a:off x="9784161" y="3921592"/>
            <a:ext cx="2407840" cy="1914035"/>
            <a:chOff x="8834500" y="3666280"/>
            <a:chExt cx="1966021" cy="1565787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B3BE5FD2-D29B-4DDC-9F8D-78C58B28609B}"/>
                </a:ext>
              </a:extLst>
            </p:cNvPr>
            <p:cNvGrpSpPr/>
            <p:nvPr/>
          </p:nvGrpSpPr>
          <p:grpSpPr>
            <a:xfrm>
              <a:off x="8979293" y="3666280"/>
              <a:ext cx="1821228" cy="1312305"/>
              <a:chOff x="-3272346" y="4002157"/>
              <a:chExt cx="1476378" cy="1063819"/>
            </a:xfrm>
          </p:grpSpPr>
          <p:sp>
            <p:nvSpPr>
              <p:cNvPr id="23" name="Cloud">
                <a:extLst>
                  <a:ext uri="{FF2B5EF4-FFF2-40B4-BE49-F238E27FC236}">
                    <a16:creationId xmlns:a16="http://schemas.microsoft.com/office/drawing/2014/main" id="{A45329DE-0223-4A44-9251-D65432DD18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975222" y="4133674"/>
                <a:ext cx="1075887" cy="718674"/>
              </a:xfrm>
              <a:custGeom>
                <a:avLst/>
                <a:gdLst>
                  <a:gd name="T0" fmla="*/ 28 w 120"/>
                  <a:gd name="T1" fmla="*/ 32 h 80"/>
                  <a:gd name="T2" fmla="*/ 60 w 120"/>
                  <a:gd name="T3" fmla="*/ 0 h 80"/>
                  <a:gd name="T4" fmla="*/ 90 w 120"/>
                  <a:gd name="T5" fmla="*/ 20 h 80"/>
                  <a:gd name="T6" fmla="*/ 90 w 120"/>
                  <a:gd name="T7" fmla="*/ 20 h 80"/>
                  <a:gd name="T8" fmla="*/ 120 w 120"/>
                  <a:gd name="T9" fmla="*/ 50 h 80"/>
                  <a:gd name="T10" fmla="*/ 90 w 120"/>
                  <a:gd name="T11" fmla="*/ 80 h 80"/>
                  <a:gd name="T12" fmla="*/ 24 w 120"/>
                  <a:gd name="T13" fmla="*/ 80 h 80"/>
                  <a:gd name="T14" fmla="*/ 0 w 120"/>
                  <a:gd name="T15" fmla="*/ 56 h 80"/>
                  <a:gd name="T16" fmla="*/ 24 w 120"/>
                  <a:gd name="T17" fmla="*/ 32 h 80"/>
                  <a:gd name="T18" fmla="*/ 28 w 120"/>
                  <a:gd name="T19" fmla="*/ 32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0" h="80">
                    <a:moveTo>
                      <a:pt x="28" y="32"/>
                    </a:moveTo>
                    <a:cubicBezTo>
                      <a:pt x="28" y="14"/>
                      <a:pt x="42" y="0"/>
                      <a:pt x="60" y="0"/>
                    </a:cubicBezTo>
                    <a:cubicBezTo>
                      <a:pt x="73" y="0"/>
                      <a:pt x="85" y="8"/>
                      <a:pt x="90" y="20"/>
                    </a:cubicBezTo>
                    <a:cubicBezTo>
                      <a:pt x="90" y="20"/>
                      <a:pt x="90" y="20"/>
                      <a:pt x="90" y="20"/>
                    </a:cubicBezTo>
                    <a:cubicBezTo>
                      <a:pt x="107" y="20"/>
                      <a:pt x="120" y="33"/>
                      <a:pt x="120" y="50"/>
                    </a:cubicBezTo>
                    <a:cubicBezTo>
                      <a:pt x="120" y="67"/>
                      <a:pt x="107" y="80"/>
                      <a:pt x="90" y="80"/>
                    </a:cubicBezTo>
                    <a:cubicBezTo>
                      <a:pt x="24" y="80"/>
                      <a:pt x="24" y="80"/>
                      <a:pt x="24" y="80"/>
                    </a:cubicBezTo>
                    <a:cubicBezTo>
                      <a:pt x="11" y="80"/>
                      <a:pt x="0" y="69"/>
                      <a:pt x="0" y="56"/>
                    </a:cubicBezTo>
                    <a:cubicBezTo>
                      <a:pt x="0" y="43"/>
                      <a:pt x="11" y="32"/>
                      <a:pt x="24" y="32"/>
                    </a:cubicBezTo>
                    <a:cubicBezTo>
                      <a:pt x="25" y="32"/>
                      <a:pt x="27" y="32"/>
                      <a:pt x="28" y="32"/>
                    </a:cubicBezTo>
                    <a:close/>
                  </a:path>
                </a:pathLst>
              </a:custGeom>
              <a:solidFill>
                <a:srgbClr val="F8F8F8"/>
              </a:solidFill>
              <a:ln w="254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14CE8EC3-3E88-4088-98DC-9EBF7BFA01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3272346" y="4002157"/>
                <a:ext cx="834438" cy="667550"/>
              </a:xfrm>
              <a:prstGeom prst="rect">
                <a:avLst/>
              </a:prstGeom>
            </p:spPr>
          </p:pic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A61C5591-9B8E-4420-BC41-9BBAECBB6E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2398059" y="4463885"/>
                <a:ext cx="602091" cy="602091"/>
              </a:xfrm>
              <a:prstGeom prst="rect">
                <a:avLst/>
              </a:prstGeom>
            </p:spPr>
          </p:pic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4CB4890-21F8-49A4-8C32-565DC6AA4D11}"/>
                </a:ext>
              </a:extLst>
            </p:cNvPr>
            <p:cNvSpPr txBox="1"/>
            <p:nvPr/>
          </p:nvSpPr>
          <p:spPr>
            <a:xfrm>
              <a:off x="8834500" y="4859151"/>
              <a:ext cx="1694445" cy="372916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 lvl="0">
                <a:lnSpc>
                  <a:spcPct val="90000"/>
                </a:lnSpc>
                <a:spcAft>
                  <a:spcPts val="588"/>
                </a:spcAft>
                <a:defRPr/>
              </a:pPr>
              <a:r>
                <a:rPr lang="en-US" sz="1200"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rPr>
                <a:t>Microsoft Graph User API</a:t>
              </a:r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8E04D4C8-3972-43D5-8233-B5E2A8A4C0E5}"/>
              </a:ext>
            </a:extLst>
          </p:cNvPr>
          <p:cNvSpPr/>
          <p:nvPr/>
        </p:nvSpPr>
        <p:spPr bwMode="auto">
          <a:xfrm>
            <a:off x="8571592" y="3999978"/>
            <a:ext cx="1281659" cy="1340281"/>
          </a:xfrm>
          <a:prstGeom prst="rect">
            <a:avLst/>
          </a:prstGeom>
          <a:solidFill>
            <a:srgbClr val="FFC00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Authorization Required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0E72C4E6-6D75-4304-91DE-465993238057}"/>
              </a:ext>
            </a:extLst>
          </p:cNvPr>
          <p:cNvSpPr/>
          <p:nvPr/>
        </p:nvSpPr>
        <p:spPr bwMode="auto">
          <a:xfrm>
            <a:off x="6723852" y="4401812"/>
            <a:ext cx="1787536" cy="553998"/>
          </a:xfrm>
          <a:prstGeom prst="rightArrow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1" name="Arrow: Up 10">
            <a:extLst>
              <a:ext uri="{FF2B5EF4-FFF2-40B4-BE49-F238E27FC236}">
                <a16:creationId xmlns:a16="http://schemas.microsoft.com/office/drawing/2014/main" id="{EF53E6C8-2186-4DEF-9694-F2AF5FEE40BC}"/>
              </a:ext>
            </a:extLst>
          </p:cNvPr>
          <p:cNvSpPr/>
          <p:nvPr/>
        </p:nvSpPr>
        <p:spPr bwMode="auto">
          <a:xfrm>
            <a:off x="4879370" y="2208085"/>
            <a:ext cx="243755" cy="1509622"/>
          </a:xfrm>
          <a:prstGeom prst="upArrow">
            <a:avLst>
              <a:gd name="adj1" fmla="val 100000"/>
              <a:gd name="adj2" fmla="val 95763"/>
            </a:avLst>
          </a:prstGeom>
          <a:solidFill>
            <a:srgbClr val="FFC00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1600"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3" name="Regular Pentagon 1">
            <a:extLst>
              <a:ext uri="{FF2B5EF4-FFF2-40B4-BE49-F238E27FC236}">
                <a16:creationId xmlns:a16="http://schemas.microsoft.com/office/drawing/2014/main" id="{1296FCAF-9424-44A9-82C6-48A2456CE64D}"/>
              </a:ext>
            </a:extLst>
          </p:cNvPr>
          <p:cNvSpPr/>
          <p:nvPr/>
        </p:nvSpPr>
        <p:spPr bwMode="auto">
          <a:xfrm>
            <a:off x="5888938" y="3325240"/>
            <a:ext cx="914400" cy="927040"/>
          </a:xfrm>
          <a:prstGeom prst="pentagon">
            <a:avLst/>
          </a:prstGeom>
          <a:solidFill>
            <a:srgbClr val="FFC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1821" tIns="105456" rIns="131821" bIns="105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7214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27379963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47A8D-AD06-4344-B2FD-AEFE36A28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143" y="472760"/>
            <a:ext cx="11018520" cy="553998"/>
          </a:xfrm>
        </p:spPr>
        <p:txBody>
          <a:bodyPr/>
          <a:lstStyle/>
          <a:p>
            <a:r>
              <a:rPr lang="en-US"/>
              <a:t>Call the API</a:t>
            </a:r>
          </a:p>
        </p:txBody>
      </p:sp>
      <p:sp>
        <p:nvSpPr>
          <p:cNvPr id="6" name="Browser_4" title="Icon of a website or an app window">
            <a:extLst>
              <a:ext uri="{FF2B5EF4-FFF2-40B4-BE49-F238E27FC236}">
                <a16:creationId xmlns:a16="http://schemas.microsoft.com/office/drawing/2014/main" id="{F1E30766-B2DC-4701-AF08-FB98A947CF0D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88263" y="4017364"/>
            <a:ext cx="1787536" cy="1322895"/>
          </a:xfrm>
          <a:custGeom>
            <a:avLst/>
            <a:gdLst>
              <a:gd name="T0" fmla="*/ 80 w 604"/>
              <a:gd name="T1" fmla="*/ 244 h 447"/>
              <a:gd name="T2" fmla="*/ 320 w 604"/>
              <a:gd name="T3" fmla="*/ 244 h 447"/>
              <a:gd name="T4" fmla="*/ 80 w 604"/>
              <a:gd name="T5" fmla="*/ 367 h 447"/>
              <a:gd name="T6" fmla="*/ 320 w 604"/>
              <a:gd name="T7" fmla="*/ 367 h 447"/>
              <a:gd name="T8" fmla="*/ 525 w 604"/>
              <a:gd name="T9" fmla="*/ 305 h 447"/>
              <a:gd name="T10" fmla="*/ 525 w 604"/>
              <a:gd name="T11" fmla="*/ 244 h 447"/>
              <a:gd name="T12" fmla="*/ 403 w 604"/>
              <a:gd name="T13" fmla="*/ 244 h 447"/>
              <a:gd name="T14" fmla="*/ 403 w 604"/>
              <a:gd name="T15" fmla="*/ 367 h 447"/>
              <a:gd name="T16" fmla="*/ 525 w 604"/>
              <a:gd name="T17" fmla="*/ 367 h 447"/>
              <a:gd name="T18" fmla="*/ 525 w 604"/>
              <a:gd name="T19" fmla="*/ 305 h 447"/>
              <a:gd name="T20" fmla="*/ 525 w 604"/>
              <a:gd name="T21" fmla="*/ 123 h 447"/>
              <a:gd name="T22" fmla="*/ 525 w 604"/>
              <a:gd name="T23" fmla="*/ 80 h 447"/>
              <a:gd name="T24" fmla="*/ 82 w 604"/>
              <a:gd name="T25" fmla="*/ 80 h 447"/>
              <a:gd name="T26" fmla="*/ 82 w 604"/>
              <a:gd name="T27" fmla="*/ 166 h 447"/>
              <a:gd name="T28" fmla="*/ 525 w 604"/>
              <a:gd name="T29" fmla="*/ 166 h 447"/>
              <a:gd name="T30" fmla="*/ 525 w 604"/>
              <a:gd name="T31" fmla="*/ 123 h 447"/>
              <a:gd name="T32" fmla="*/ 604 w 604"/>
              <a:gd name="T33" fmla="*/ 225 h 447"/>
              <a:gd name="T34" fmla="*/ 604 w 604"/>
              <a:gd name="T35" fmla="*/ 0 h 447"/>
              <a:gd name="T36" fmla="*/ 0 w 604"/>
              <a:gd name="T37" fmla="*/ 0 h 447"/>
              <a:gd name="T38" fmla="*/ 0 w 604"/>
              <a:gd name="T39" fmla="*/ 447 h 447"/>
              <a:gd name="T40" fmla="*/ 604 w 604"/>
              <a:gd name="T41" fmla="*/ 447 h 447"/>
              <a:gd name="T42" fmla="*/ 604 w 604"/>
              <a:gd name="T43" fmla="*/ 225 h 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604" h="447">
                <a:moveTo>
                  <a:pt x="80" y="244"/>
                </a:moveTo>
                <a:lnTo>
                  <a:pt x="320" y="244"/>
                </a:lnTo>
                <a:moveTo>
                  <a:pt x="80" y="367"/>
                </a:moveTo>
                <a:lnTo>
                  <a:pt x="320" y="367"/>
                </a:lnTo>
                <a:moveTo>
                  <a:pt x="525" y="305"/>
                </a:moveTo>
                <a:lnTo>
                  <a:pt x="525" y="244"/>
                </a:lnTo>
                <a:lnTo>
                  <a:pt x="403" y="244"/>
                </a:lnTo>
                <a:lnTo>
                  <a:pt x="403" y="367"/>
                </a:lnTo>
                <a:lnTo>
                  <a:pt x="525" y="367"/>
                </a:lnTo>
                <a:lnTo>
                  <a:pt x="525" y="305"/>
                </a:lnTo>
                <a:moveTo>
                  <a:pt x="525" y="123"/>
                </a:moveTo>
                <a:lnTo>
                  <a:pt x="525" y="80"/>
                </a:lnTo>
                <a:lnTo>
                  <a:pt x="82" y="80"/>
                </a:lnTo>
                <a:lnTo>
                  <a:pt x="82" y="166"/>
                </a:lnTo>
                <a:lnTo>
                  <a:pt x="525" y="166"/>
                </a:lnTo>
                <a:lnTo>
                  <a:pt x="525" y="123"/>
                </a:lnTo>
                <a:moveTo>
                  <a:pt x="604" y="225"/>
                </a:moveTo>
                <a:lnTo>
                  <a:pt x="604" y="0"/>
                </a:lnTo>
                <a:lnTo>
                  <a:pt x="0" y="0"/>
                </a:lnTo>
                <a:lnTo>
                  <a:pt x="0" y="447"/>
                </a:lnTo>
                <a:lnTo>
                  <a:pt x="604" y="447"/>
                </a:lnTo>
                <a:lnTo>
                  <a:pt x="604" y="225"/>
                </a:lnTo>
              </a:path>
            </a:pathLst>
          </a:custGeom>
          <a:noFill/>
          <a:ln w="15875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9725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449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19174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58898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98623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38348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8072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17797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CB2CCB99-999A-461F-8A5B-A1CD060FBB0C}"/>
              </a:ext>
            </a:extLst>
          </p:cNvPr>
          <p:cNvSpPr/>
          <p:nvPr/>
        </p:nvSpPr>
        <p:spPr bwMode="auto">
          <a:xfrm>
            <a:off x="2375798" y="4401812"/>
            <a:ext cx="1787536" cy="553998"/>
          </a:xfrm>
          <a:prstGeom prst="rightArrow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5A712B8-74CB-F549-A73E-FD5A1225D889}"/>
              </a:ext>
            </a:extLst>
          </p:cNvPr>
          <p:cNvGrpSpPr/>
          <p:nvPr/>
        </p:nvGrpSpPr>
        <p:grpSpPr>
          <a:xfrm>
            <a:off x="4193584" y="3912578"/>
            <a:ext cx="2407839" cy="1914040"/>
            <a:chOff x="8834500" y="3666276"/>
            <a:chExt cx="1966020" cy="1565791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64CBCB37-E7DC-E541-BD07-735453D75AE0}"/>
                </a:ext>
              </a:extLst>
            </p:cNvPr>
            <p:cNvGrpSpPr/>
            <p:nvPr/>
          </p:nvGrpSpPr>
          <p:grpSpPr>
            <a:xfrm>
              <a:off x="8979292" y="3666276"/>
              <a:ext cx="1821228" cy="1312304"/>
              <a:chOff x="-3272346" y="4002157"/>
              <a:chExt cx="1476378" cy="1063819"/>
            </a:xfrm>
          </p:grpSpPr>
          <p:sp>
            <p:nvSpPr>
              <p:cNvPr id="29" name="Cloud">
                <a:extLst>
                  <a:ext uri="{FF2B5EF4-FFF2-40B4-BE49-F238E27FC236}">
                    <a16:creationId xmlns:a16="http://schemas.microsoft.com/office/drawing/2014/main" id="{A9B0C5CD-A826-5549-9DEC-528BC68BF2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975222" y="4133674"/>
                <a:ext cx="1075887" cy="718674"/>
              </a:xfrm>
              <a:custGeom>
                <a:avLst/>
                <a:gdLst>
                  <a:gd name="T0" fmla="*/ 28 w 120"/>
                  <a:gd name="T1" fmla="*/ 32 h 80"/>
                  <a:gd name="T2" fmla="*/ 60 w 120"/>
                  <a:gd name="T3" fmla="*/ 0 h 80"/>
                  <a:gd name="T4" fmla="*/ 90 w 120"/>
                  <a:gd name="T5" fmla="*/ 20 h 80"/>
                  <a:gd name="T6" fmla="*/ 90 w 120"/>
                  <a:gd name="T7" fmla="*/ 20 h 80"/>
                  <a:gd name="T8" fmla="*/ 120 w 120"/>
                  <a:gd name="T9" fmla="*/ 50 h 80"/>
                  <a:gd name="T10" fmla="*/ 90 w 120"/>
                  <a:gd name="T11" fmla="*/ 80 h 80"/>
                  <a:gd name="T12" fmla="*/ 24 w 120"/>
                  <a:gd name="T13" fmla="*/ 80 h 80"/>
                  <a:gd name="T14" fmla="*/ 0 w 120"/>
                  <a:gd name="T15" fmla="*/ 56 h 80"/>
                  <a:gd name="T16" fmla="*/ 24 w 120"/>
                  <a:gd name="T17" fmla="*/ 32 h 80"/>
                  <a:gd name="T18" fmla="*/ 28 w 120"/>
                  <a:gd name="T19" fmla="*/ 32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0" h="80">
                    <a:moveTo>
                      <a:pt x="28" y="32"/>
                    </a:moveTo>
                    <a:cubicBezTo>
                      <a:pt x="28" y="14"/>
                      <a:pt x="42" y="0"/>
                      <a:pt x="60" y="0"/>
                    </a:cubicBezTo>
                    <a:cubicBezTo>
                      <a:pt x="73" y="0"/>
                      <a:pt x="85" y="8"/>
                      <a:pt x="90" y="20"/>
                    </a:cubicBezTo>
                    <a:cubicBezTo>
                      <a:pt x="90" y="20"/>
                      <a:pt x="90" y="20"/>
                      <a:pt x="90" y="20"/>
                    </a:cubicBezTo>
                    <a:cubicBezTo>
                      <a:pt x="107" y="20"/>
                      <a:pt x="120" y="33"/>
                      <a:pt x="120" y="50"/>
                    </a:cubicBezTo>
                    <a:cubicBezTo>
                      <a:pt x="120" y="67"/>
                      <a:pt x="107" y="80"/>
                      <a:pt x="90" y="80"/>
                    </a:cubicBezTo>
                    <a:cubicBezTo>
                      <a:pt x="24" y="80"/>
                      <a:pt x="24" y="80"/>
                      <a:pt x="24" y="80"/>
                    </a:cubicBezTo>
                    <a:cubicBezTo>
                      <a:pt x="11" y="80"/>
                      <a:pt x="0" y="69"/>
                      <a:pt x="0" y="56"/>
                    </a:cubicBezTo>
                    <a:cubicBezTo>
                      <a:pt x="0" y="43"/>
                      <a:pt x="11" y="32"/>
                      <a:pt x="24" y="32"/>
                    </a:cubicBezTo>
                    <a:cubicBezTo>
                      <a:pt x="25" y="32"/>
                      <a:pt x="27" y="32"/>
                      <a:pt x="28" y="32"/>
                    </a:cubicBezTo>
                    <a:close/>
                  </a:path>
                </a:pathLst>
              </a:custGeom>
              <a:solidFill>
                <a:srgbClr val="F8F8F8"/>
              </a:solidFill>
              <a:ln w="254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F3FBECDF-E2AD-F744-8684-4B8B52BAE1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3272346" y="4002157"/>
                <a:ext cx="834438" cy="667550"/>
              </a:xfrm>
              <a:prstGeom prst="rect">
                <a:avLst/>
              </a:prstGeom>
            </p:spPr>
          </p:pic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FE275253-DF9F-FC4C-91FD-F652081323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2398059" y="4463885"/>
                <a:ext cx="602091" cy="602091"/>
              </a:xfrm>
              <a:prstGeom prst="rect">
                <a:avLst/>
              </a:prstGeom>
            </p:spPr>
          </p:pic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4C9A705-5007-8244-AB45-025F9A3A4DF6}"/>
                </a:ext>
              </a:extLst>
            </p:cNvPr>
            <p:cNvSpPr txBox="1"/>
            <p:nvPr/>
          </p:nvSpPr>
          <p:spPr>
            <a:xfrm>
              <a:off x="8834500" y="4859151"/>
              <a:ext cx="761015" cy="372916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 lvl="0">
                <a:lnSpc>
                  <a:spcPct val="90000"/>
                </a:lnSpc>
                <a:spcAft>
                  <a:spcPts val="588"/>
                </a:spcAft>
                <a:defRPr/>
              </a:pPr>
              <a:r>
                <a:rPr lang="en-US" sz="1200"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rPr>
                <a:t>Your API</a:t>
              </a:r>
            </a:p>
          </p:txBody>
        </p:sp>
      </p:grpSp>
      <p:sp>
        <p:nvSpPr>
          <p:cNvPr id="33" name="Regular Pentagon 1">
            <a:extLst>
              <a:ext uri="{FF2B5EF4-FFF2-40B4-BE49-F238E27FC236}">
                <a16:creationId xmlns:a16="http://schemas.microsoft.com/office/drawing/2014/main" id="{192D16CD-1B81-BB4A-8D5F-0DEDE0DF34DD}"/>
              </a:ext>
            </a:extLst>
          </p:cNvPr>
          <p:cNvSpPr/>
          <p:nvPr/>
        </p:nvSpPr>
        <p:spPr bwMode="auto">
          <a:xfrm>
            <a:off x="223783" y="5392410"/>
            <a:ext cx="914400" cy="914400"/>
          </a:xfrm>
          <a:prstGeom prst="pentagon">
            <a:avLst/>
          </a:prstGeom>
          <a:solidFill>
            <a:srgbClr val="00B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1821" tIns="105456" rIns="131821" bIns="105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7214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rPr>
              <a:t>ID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2A9CDFA-6726-4EE6-AB6A-A9996A168D23}"/>
              </a:ext>
            </a:extLst>
          </p:cNvPr>
          <p:cNvGrpSpPr/>
          <p:nvPr/>
        </p:nvGrpSpPr>
        <p:grpSpPr>
          <a:xfrm>
            <a:off x="9784161" y="3921592"/>
            <a:ext cx="2407840" cy="1914035"/>
            <a:chOff x="8834500" y="3666280"/>
            <a:chExt cx="1966021" cy="1565787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B3BE5FD2-D29B-4DDC-9F8D-78C58B28609B}"/>
                </a:ext>
              </a:extLst>
            </p:cNvPr>
            <p:cNvGrpSpPr/>
            <p:nvPr/>
          </p:nvGrpSpPr>
          <p:grpSpPr>
            <a:xfrm>
              <a:off x="8979293" y="3666280"/>
              <a:ext cx="1821228" cy="1312305"/>
              <a:chOff x="-3272346" y="4002157"/>
              <a:chExt cx="1476378" cy="1063819"/>
            </a:xfrm>
          </p:grpSpPr>
          <p:sp>
            <p:nvSpPr>
              <p:cNvPr id="23" name="Cloud">
                <a:extLst>
                  <a:ext uri="{FF2B5EF4-FFF2-40B4-BE49-F238E27FC236}">
                    <a16:creationId xmlns:a16="http://schemas.microsoft.com/office/drawing/2014/main" id="{A45329DE-0223-4A44-9251-D65432DD18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975222" y="4133674"/>
                <a:ext cx="1075887" cy="718674"/>
              </a:xfrm>
              <a:custGeom>
                <a:avLst/>
                <a:gdLst>
                  <a:gd name="T0" fmla="*/ 28 w 120"/>
                  <a:gd name="T1" fmla="*/ 32 h 80"/>
                  <a:gd name="T2" fmla="*/ 60 w 120"/>
                  <a:gd name="T3" fmla="*/ 0 h 80"/>
                  <a:gd name="T4" fmla="*/ 90 w 120"/>
                  <a:gd name="T5" fmla="*/ 20 h 80"/>
                  <a:gd name="T6" fmla="*/ 90 w 120"/>
                  <a:gd name="T7" fmla="*/ 20 h 80"/>
                  <a:gd name="T8" fmla="*/ 120 w 120"/>
                  <a:gd name="T9" fmla="*/ 50 h 80"/>
                  <a:gd name="T10" fmla="*/ 90 w 120"/>
                  <a:gd name="T11" fmla="*/ 80 h 80"/>
                  <a:gd name="T12" fmla="*/ 24 w 120"/>
                  <a:gd name="T13" fmla="*/ 80 h 80"/>
                  <a:gd name="T14" fmla="*/ 0 w 120"/>
                  <a:gd name="T15" fmla="*/ 56 h 80"/>
                  <a:gd name="T16" fmla="*/ 24 w 120"/>
                  <a:gd name="T17" fmla="*/ 32 h 80"/>
                  <a:gd name="T18" fmla="*/ 28 w 120"/>
                  <a:gd name="T19" fmla="*/ 32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0" h="80">
                    <a:moveTo>
                      <a:pt x="28" y="32"/>
                    </a:moveTo>
                    <a:cubicBezTo>
                      <a:pt x="28" y="14"/>
                      <a:pt x="42" y="0"/>
                      <a:pt x="60" y="0"/>
                    </a:cubicBezTo>
                    <a:cubicBezTo>
                      <a:pt x="73" y="0"/>
                      <a:pt x="85" y="8"/>
                      <a:pt x="90" y="20"/>
                    </a:cubicBezTo>
                    <a:cubicBezTo>
                      <a:pt x="90" y="20"/>
                      <a:pt x="90" y="20"/>
                      <a:pt x="90" y="20"/>
                    </a:cubicBezTo>
                    <a:cubicBezTo>
                      <a:pt x="107" y="20"/>
                      <a:pt x="120" y="33"/>
                      <a:pt x="120" y="50"/>
                    </a:cubicBezTo>
                    <a:cubicBezTo>
                      <a:pt x="120" y="67"/>
                      <a:pt x="107" y="80"/>
                      <a:pt x="90" y="80"/>
                    </a:cubicBezTo>
                    <a:cubicBezTo>
                      <a:pt x="24" y="80"/>
                      <a:pt x="24" y="80"/>
                      <a:pt x="24" y="80"/>
                    </a:cubicBezTo>
                    <a:cubicBezTo>
                      <a:pt x="11" y="80"/>
                      <a:pt x="0" y="69"/>
                      <a:pt x="0" y="56"/>
                    </a:cubicBezTo>
                    <a:cubicBezTo>
                      <a:pt x="0" y="43"/>
                      <a:pt x="11" y="32"/>
                      <a:pt x="24" y="32"/>
                    </a:cubicBezTo>
                    <a:cubicBezTo>
                      <a:pt x="25" y="32"/>
                      <a:pt x="27" y="32"/>
                      <a:pt x="28" y="32"/>
                    </a:cubicBezTo>
                    <a:close/>
                  </a:path>
                </a:pathLst>
              </a:custGeom>
              <a:solidFill>
                <a:srgbClr val="F8F8F8"/>
              </a:solidFill>
              <a:ln w="254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14CE8EC3-3E88-4088-98DC-9EBF7BFA01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3272346" y="4002157"/>
                <a:ext cx="834438" cy="667550"/>
              </a:xfrm>
              <a:prstGeom prst="rect">
                <a:avLst/>
              </a:prstGeom>
            </p:spPr>
          </p:pic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A61C5591-9B8E-4420-BC41-9BBAECBB6E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2398059" y="4463885"/>
                <a:ext cx="602091" cy="602091"/>
              </a:xfrm>
              <a:prstGeom prst="rect">
                <a:avLst/>
              </a:prstGeom>
            </p:spPr>
          </p:pic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4CB4890-21F8-49A4-8C32-565DC6AA4D11}"/>
                </a:ext>
              </a:extLst>
            </p:cNvPr>
            <p:cNvSpPr txBox="1"/>
            <p:nvPr/>
          </p:nvSpPr>
          <p:spPr>
            <a:xfrm>
              <a:off x="8834500" y="4859151"/>
              <a:ext cx="1694445" cy="372916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 lvl="0">
                <a:lnSpc>
                  <a:spcPct val="90000"/>
                </a:lnSpc>
                <a:spcAft>
                  <a:spcPts val="588"/>
                </a:spcAft>
                <a:defRPr/>
              </a:pPr>
              <a:r>
                <a:rPr lang="en-US" sz="1200"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rPr>
                <a:t>Microsoft Graph User API</a:t>
              </a:r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8E04D4C8-3972-43D5-8233-B5E2A8A4C0E5}"/>
              </a:ext>
            </a:extLst>
          </p:cNvPr>
          <p:cNvSpPr/>
          <p:nvPr/>
        </p:nvSpPr>
        <p:spPr bwMode="auto">
          <a:xfrm>
            <a:off x="8571592" y="3999978"/>
            <a:ext cx="1281659" cy="1340281"/>
          </a:xfrm>
          <a:prstGeom prst="rect">
            <a:avLst/>
          </a:prstGeom>
          <a:solidFill>
            <a:srgbClr val="FFC00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Authorization Required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0E72C4E6-6D75-4304-91DE-465993238057}"/>
              </a:ext>
            </a:extLst>
          </p:cNvPr>
          <p:cNvSpPr/>
          <p:nvPr/>
        </p:nvSpPr>
        <p:spPr bwMode="auto">
          <a:xfrm>
            <a:off x="6723852" y="4401812"/>
            <a:ext cx="1787536" cy="553998"/>
          </a:xfrm>
          <a:prstGeom prst="rightArrow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3" name="Regular Pentagon 1">
            <a:extLst>
              <a:ext uri="{FF2B5EF4-FFF2-40B4-BE49-F238E27FC236}">
                <a16:creationId xmlns:a16="http://schemas.microsoft.com/office/drawing/2014/main" id="{1296FCAF-9424-44A9-82C6-48A2456CE64D}"/>
              </a:ext>
            </a:extLst>
          </p:cNvPr>
          <p:cNvSpPr/>
          <p:nvPr/>
        </p:nvSpPr>
        <p:spPr bwMode="auto">
          <a:xfrm>
            <a:off x="5888938" y="3325240"/>
            <a:ext cx="914400" cy="927040"/>
          </a:xfrm>
          <a:prstGeom prst="pentagon">
            <a:avLst/>
          </a:prstGeom>
          <a:solidFill>
            <a:srgbClr val="FFC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1821" tIns="105456" rIns="131821" bIns="105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7214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9899727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47A8D-AD06-4344-B2FD-AEFE36A28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143" y="472760"/>
            <a:ext cx="11018520" cy="553998"/>
          </a:xfrm>
        </p:spPr>
        <p:txBody>
          <a:bodyPr/>
          <a:lstStyle/>
          <a:p>
            <a:r>
              <a:rPr lang="en-US"/>
              <a:t>Call the API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5A712B8-74CB-F549-A73E-FD5A1225D889}"/>
              </a:ext>
            </a:extLst>
          </p:cNvPr>
          <p:cNvGrpSpPr/>
          <p:nvPr/>
        </p:nvGrpSpPr>
        <p:grpSpPr>
          <a:xfrm>
            <a:off x="725775" y="3912578"/>
            <a:ext cx="2407839" cy="1914040"/>
            <a:chOff x="8834500" y="3666276"/>
            <a:chExt cx="1966020" cy="1565791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64CBCB37-E7DC-E541-BD07-735453D75AE0}"/>
                </a:ext>
              </a:extLst>
            </p:cNvPr>
            <p:cNvGrpSpPr/>
            <p:nvPr/>
          </p:nvGrpSpPr>
          <p:grpSpPr>
            <a:xfrm>
              <a:off x="8979292" y="3666276"/>
              <a:ext cx="1821228" cy="1312304"/>
              <a:chOff x="-3272346" y="4002157"/>
              <a:chExt cx="1476378" cy="1063819"/>
            </a:xfrm>
          </p:grpSpPr>
          <p:sp>
            <p:nvSpPr>
              <p:cNvPr id="29" name="Cloud">
                <a:extLst>
                  <a:ext uri="{FF2B5EF4-FFF2-40B4-BE49-F238E27FC236}">
                    <a16:creationId xmlns:a16="http://schemas.microsoft.com/office/drawing/2014/main" id="{A9B0C5CD-A826-5549-9DEC-528BC68BF2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975222" y="4133674"/>
                <a:ext cx="1075887" cy="718674"/>
              </a:xfrm>
              <a:custGeom>
                <a:avLst/>
                <a:gdLst>
                  <a:gd name="T0" fmla="*/ 28 w 120"/>
                  <a:gd name="T1" fmla="*/ 32 h 80"/>
                  <a:gd name="T2" fmla="*/ 60 w 120"/>
                  <a:gd name="T3" fmla="*/ 0 h 80"/>
                  <a:gd name="T4" fmla="*/ 90 w 120"/>
                  <a:gd name="T5" fmla="*/ 20 h 80"/>
                  <a:gd name="T6" fmla="*/ 90 w 120"/>
                  <a:gd name="T7" fmla="*/ 20 h 80"/>
                  <a:gd name="T8" fmla="*/ 120 w 120"/>
                  <a:gd name="T9" fmla="*/ 50 h 80"/>
                  <a:gd name="T10" fmla="*/ 90 w 120"/>
                  <a:gd name="T11" fmla="*/ 80 h 80"/>
                  <a:gd name="T12" fmla="*/ 24 w 120"/>
                  <a:gd name="T13" fmla="*/ 80 h 80"/>
                  <a:gd name="T14" fmla="*/ 0 w 120"/>
                  <a:gd name="T15" fmla="*/ 56 h 80"/>
                  <a:gd name="T16" fmla="*/ 24 w 120"/>
                  <a:gd name="T17" fmla="*/ 32 h 80"/>
                  <a:gd name="T18" fmla="*/ 28 w 120"/>
                  <a:gd name="T19" fmla="*/ 32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0" h="80">
                    <a:moveTo>
                      <a:pt x="28" y="32"/>
                    </a:moveTo>
                    <a:cubicBezTo>
                      <a:pt x="28" y="14"/>
                      <a:pt x="42" y="0"/>
                      <a:pt x="60" y="0"/>
                    </a:cubicBezTo>
                    <a:cubicBezTo>
                      <a:pt x="73" y="0"/>
                      <a:pt x="85" y="8"/>
                      <a:pt x="90" y="20"/>
                    </a:cubicBezTo>
                    <a:cubicBezTo>
                      <a:pt x="90" y="20"/>
                      <a:pt x="90" y="20"/>
                      <a:pt x="90" y="20"/>
                    </a:cubicBezTo>
                    <a:cubicBezTo>
                      <a:pt x="107" y="20"/>
                      <a:pt x="120" y="33"/>
                      <a:pt x="120" y="50"/>
                    </a:cubicBezTo>
                    <a:cubicBezTo>
                      <a:pt x="120" y="67"/>
                      <a:pt x="107" y="80"/>
                      <a:pt x="90" y="80"/>
                    </a:cubicBezTo>
                    <a:cubicBezTo>
                      <a:pt x="24" y="80"/>
                      <a:pt x="24" y="80"/>
                      <a:pt x="24" y="80"/>
                    </a:cubicBezTo>
                    <a:cubicBezTo>
                      <a:pt x="11" y="80"/>
                      <a:pt x="0" y="69"/>
                      <a:pt x="0" y="56"/>
                    </a:cubicBezTo>
                    <a:cubicBezTo>
                      <a:pt x="0" y="43"/>
                      <a:pt x="11" y="32"/>
                      <a:pt x="24" y="32"/>
                    </a:cubicBezTo>
                    <a:cubicBezTo>
                      <a:pt x="25" y="32"/>
                      <a:pt x="27" y="32"/>
                      <a:pt x="28" y="32"/>
                    </a:cubicBezTo>
                    <a:close/>
                  </a:path>
                </a:pathLst>
              </a:custGeom>
              <a:solidFill>
                <a:srgbClr val="F8F8F8"/>
              </a:solidFill>
              <a:ln w="254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F3FBECDF-E2AD-F744-8684-4B8B52BAE1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3272346" y="4002157"/>
                <a:ext cx="834438" cy="667550"/>
              </a:xfrm>
              <a:prstGeom prst="rect">
                <a:avLst/>
              </a:prstGeom>
            </p:spPr>
          </p:pic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FE275253-DF9F-FC4C-91FD-F652081323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2398059" y="4463885"/>
                <a:ext cx="602091" cy="602091"/>
              </a:xfrm>
              <a:prstGeom prst="rect">
                <a:avLst/>
              </a:prstGeom>
            </p:spPr>
          </p:pic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4C9A705-5007-8244-AB45-025F9A3A4DF6}"/>
                </a:ext>
              </a:extLst>
            </p:cNvPr>
            <p:cNvSpPr txBox="1"/>
            <p:nvPr/>
          </p:nvSpPr>
          <p:spPr>
            <a:xfrm>
              <a:off x="8834500" y="4859151"/>
              <a:ext cx="761015" cy="372916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 lvl="0">
                <a:lnSpc>
                  <a:spcPct val="90000"/>
                </a:lnSpc>
                <a:spcAft>
                  <a:spcPts val="588"/>
                </a:spcAft>
                <a:defRPr/>
              </a:pPr>
              <a:r>
                <a:rPr lang="en-US" sz="1200"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rPr>
                <a:t>Your API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42A9CDFA-6726-4EE6-AB6A-A9996A168D23}"/>
              </a:ext>
            </a:extLst>
          </p:cNvPr>
          <p:cNvGrpSpPr/>
          <p:nvPr/>
        </p:nvGrpSpPr>
        <p:grpSpPr>
          <a:xfrm>
            <a:off x="9784161" y="3921592"/>
            <a:ext cx="2407840" cy="1914035"/>
            <a:chOff x="8834500" y="3666280"/>
            <a:chExt cx="1966021" cy="1565787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B3BE5FD2-D29B-4DDC-9F8D-78C58B28609B}"/>
                </a:ext>
              </a:extLst>
            </p:cNvPr>
            <p:cNvGrpSpPr/>
            <p:nvPr/>
          </p:nvGrpSpPr>
          <p:grpSpPr>
            <a:xfrm>
              <a:off x="8979293" y="3666280"/>
              <a:ext cx="1821228" cy="1312305"/>
              <a:chOff x="-3272346" y="4002157"/>
              <a:chExt cx="1476378" cy="1063819"/>
            </a:xfrm>
          </p:grpSpPr>
          <p:sp>
            <p:nvSpPr>
              <p:cNvPr id="23" name="Cloud">
                <a:extLst>
                  <a:ext uri="{FF2B5EF4-FFF2-40B4-BE49-F238E27FC236}">
                    <a16:creationId xmlns:a16="http://schemas.microsoft.com/office/drawing/2014/main" id="{A45329DE-0223-4A44-9251-D65432DD18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975222" y="4133674"/>
                <a:ext cx="1075887" cy="718674"/>
              </a:xfrm>
              <a:custGeom>
                <a:avLst/>
                <a:gdLst>
                  <a:gd name="T0" fmla="*/ 28 w 120"/>
                  <a:gd name="T1" fmla="*/ 32 h 80"/>
                  <a:gd name="T2" fmla="*/ 60 w 120"/>
                  <a:gd name="T3" fmla="*/ 0 h 80"/>
                  <a:gd name="T4" fmla="*/ 90 w 120"/>
                  <a:gd name="T5" fmla="*/ 20 h 80"/>
                  <a:gd name="T6" fmla="*/ 90 w 120"/>
                  <a:gd name="T7" fmla="*/ 20 h 80"/>
                  <a:gd name="T8" fmla="*/ 120 w 120"/>
                  <a:gd name="T9" fmla="*/ 50 h 80"/>
                  <a:gd name="T10" fmla="*/ 90 w 120"/>
                  <a:gd name="T11" fmla="*/ 80 h 80"/>
                  <a:gd name="T12" fmla="*/ 24 w 120"/>
                  <a:gd name="T13" fmla="*/ 80 h 80"/>
                  <a:gd name="T14" fmla="*/ 0 w 120"/>
                  <a:gd name="T15" fmla="*/ 56 h 80"/>
                  <a:gd name="T16" fmla="*/ 24 w 120"/>
                  <a:gd name="T17" fmla="*/ 32 h 80"/>
                  <a:gd name="T18" fmla="*/ 28 w 120"/>
                  <a:gd name="T19" fmla="*/ 32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0" h="80">
                    <a:moveTo>
                      <a:pt x="28" y="32"/>
                    </a:moveTo>
                    <a:cubicBezTo>
                      <a:pt x="28" y="14"/>
                      <a:pt x="42" y="0"/>
                      <a:pt x="60" y="0"/>
                    </a:cubicBezTo>
                    <a:cubicBezTo>
                      <a:pt x="73" y="0"/>
                      <a:pt x="85" y="8"/>
                      <a:pt x="90" y="20"/>
                    </a:cubicBezTo>
                    <a:cubicBezTo>
                      <a:pt x="90" y="20"/>
                      <a:pt x="90" y="20"/>
                      <a:pt x="90" y="20"/>
                    </a:cubicBezTo>
                    <a:cubicBezTo>
                      <a:pt x="107" y="20"/>
                      <a:pt x="120" y="33"/>
                      <a:pt x="120" y="50"/>
                    </a:cubicBezTo>
                    <a:cubicBezTo>
                      <a:pt x="120" y="67"/>
                      <a:pt x="107" y="80"/>
                      <a:pt x="90" y="80"/>
                    </a:cubicBezTo>
                    <a:cubicBezTo>
                      <a:pt x="24" y="80"/>
                      <a:pt x="24" y="80"/>
                      <a:pt x="24" y="80"/>
                    </a:cubicBezTo>
                    <a:cubicBezTo>
                      <a:pt x="11" y="80"/>
                      <a:pt x="0" y="69"/>
                      <a:pt x="0" y="56"/>
                    </a:cubicBezTo>
                    <a:cubicBezTo>
                      <a:pt x="0" y="43"/>
                      <a:pt x="11" y="32"/>
                      <a:pt x="24" y="32"/>
                    </a:cubicBezTo>
                    <a:cubicBezTo>
                      <a:pt x="25" y="32"/>
                      <a:pt x="27" y="32"/>
                      <a:pt x="28" y="32"/>
                    </a:cubicBezTo>
                    <a:close/>
                  </a:path>
                </a:pathLst>
              </a:custGeom>
              <a:solidFill>
                <a:srgbClr val="F8F8F8"/>
              </a:solidFill>
              <a:ln w="254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14CE8EC3-3E88-4088-98DC-9EBF7BFA01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3272346" y="4002157"/>
                <a:ext cx="834438" cy="667550"/>
              </a:xfrm>
              <a:prstGeom prst="rect">
                <a:avLst/>
              </a:prstGeom>
            </p:spPr>
          </p:pic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A61C5591-9B8E-4420-BC41-9BBAECBB6E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2398059" y="4463885"/>
                <a:ext cx="602091" cy="602091"/>
              </a:xfrm>
              <a:prstGeom prst="rect">
                <a:avLst/>
              </a:prstGeom>
            </p:spPr>
          </p:pic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4CB4890-21F8-49A4-8C32-565DC6AA4D11}"/>
                </a:ext>
              </a:extLst>
            </p:cNvPr>
            <p:cNvSpPr txBox="1"/>
            <p:nvPr/>
          </p:nvSpPr>
          <p:spPr>
            <a:xfrm>
              <a:off x="8834500" y="4859151"/>
              <a:ext cx="1694445" cy="372916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 lvl="0">
                <a:lnSpc>
                  <a:spcPct val="90000"/>
                </a:lnSpc>
                <a:spcAft>
                  <a:spcPts val="588"/>
                </a:spcAft>
                <a:defRPr/>
              </a:pPr>
              <a:r>
                <a:rPr lang="en-US" sz="1200"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rPr>
                <a:t>Microsoft Graph User API</a:t>
              </a:r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8E04D4C8-3972-43D5-8233-B5E2A8A4C0E5}"/>
              </a:ext>
            </a:extLst>
          </p:cNvPr>
          <p:cNvSpPr/>
          <p:nvPr/>
        </p:nvSpPr>
        <p:spPr bwMode="auto">
          <a:xfrm>
            <a:off x="8571592" y="3999978"/>
            <a:ext cx="1281659" cy="1340281"/>
          </a:xfrm>
          <a:prstGeom prst="rect">
            <a:avLst/>
          </a:prstGeom>
          <a:solidFill>
            <a:srgbClr val="FFC00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Authorization Required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0E72C4E6-6D75-4304-91DE-465993238057}"/>
              </a:ext>
            </a:extLst>
          </p:cNvPr>
          <p:cNvSpPr/>
          <p:nvPr/>
        </p:nvSpPr>
        <p:spPr bwMode="auto">
          <a:xfrm>
            <a:off x="3364302" y="4401812"/>
            <a:ext cx="5147086" cy="553998"/>
          </a:xfrm>
          <a:prstGeom prst="rightArrow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3" name="Regular Pentagon 1">
            <a:extLst>
              <a:ext uri="{FF2B5EF4-FFF2-40B4-BE49-F238E27FC236}">
                <a16:creationId xmlns:a16="http://schemas.microsoft.com/office/drawing/2014/main" id="{1296FCAF-9424-44A9-82C6-48A2456CE64D}"/>
              </a:ext>
            </a:extLst>
          </p:cNvPr>
          <p:cNvSpPr/>
          <p:nvPr/>
        </p:nvSpPr>
        <p:spPr bwMode="auto">
          <a:xfrm>
            <a:off x="2628168" y="3325240"/>
            <a:ext cx="914400" cy="927040"/>
          </a:xfrm>
          <a:prstGeom prst="pentagon">
            <a:avLst/>
          </a:prstGeom>
          <a:solidFill>
            <a:srgbClr val="FFC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1821" tIns="105456" rIns="131821" bIns="105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7214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20208046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47A8D-AD06-4344-B2FD-AEFE36A28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143" y="472760"/>
            <a:ext cx="11018520" cy="553998"/>
          </a:xfrm>
        </p:spPr>
        <p:txBody>
          <a:bodyPr/>
          <a:lstStyle/>
          <a:p>
            <a:r>
              <a:rPr lang="en-US"/>
              <a:t>Call the API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5A712B8-74CB-F549-A73E-FD5A1225D889}"/>
              </a:ext>
            </a:extLst>
          </p:cNvPr>
          <p:cNvGrpSpPr/>
          <p:nvPr/>
        </p:nvGrpSpPr>
        <p:grpSpPr>
          <a:xfrm>
            <a:off x="725775" y="3912578"/>
            <a:ext cx="2407839" cy="1914040"/>
            <a:chOff x="8834500" y="3666276"/>
            <a:chExt cx="1966020" cy="1565791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64CBCB37-E7DC-E541-BD07-735453D75AE0}"/>
                </a:ext>
              </a:extLst>
            </p:cNvPr>
            <p:cNvGrpSpPr/>
            <p:nvPr/>
          </p:nvGrpSpPr>
          <p:grpSpPr>
            <a:xfrm>
              <a:off x="8979292" y="3666276"/>
              <a:ext cx="1821228" cy="1312304"/>
              <a:chOff x="-3272346" y="4002157"/>
              <a:chExt cx="1476378" cy="1063819"/>
            </a:xfrm>
          </p:grpSpPr>
          <p:sp>
            <p:nvSpPr>
              <p:cNvPr id="29" name="Cloud">
                <a:extLst>
                  <a:ext uri="{FF2B5EF4-FFF2-40B4-BE49-F238E27FC236}">
                    <a16:creationId xmlns:a16="http://schemas.microsoft.com/office/drawing/2014/main" id="{A9B0C5CD-A826-5549-9DEC-528BC68BF2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975222" y="4133674"/>
                <a:ext cx="1075887" cy="718674"/>
              </a:xfrm>
              <a:custGeom>
                <a:avLst/>
                <a:gdLst>
                  <a:gd name="T0" fmla="*/ 28 w 120"/>
                  <a:gd name="T1" fmla="*/ 32 h 80"/>
                  <a:gd name="T2" fmla="*/ 60 w 120"/>
                  <a:gd name="T3" fmla="*/ 0 h 80"/>
                  <a:gd name="T4" fmla="*/ 90 w 120"/>
                  <a:gd name="T5" fmla="*/ 20 h 80"/>
                  <a:gd name="T6" fmla="*/ 90 w 120"/>
                  <a:gd name="T7" fmla="*/ 20 h 80"/>
                  <a:gd name="T8" fmla="*/ 120 w 120"/>
                  <a:gd name="T9" fmla="*/ 50 h 80"/>
                  <a:gd name="T10" fmla="*/ 90 w 120"/>
                  <a:gd name="T11" fmla="*/ 80 h 80"/>
                  <a:gd name="T12" fmla="*/ 24 w 120"/>
                  <a:gd name="T13" fmla="*/ 80 h 80"/>
                  <a:gd name="T14" fmla="*/ 0 w 120"/>
                  <a:gd name="T15" fmla="*/ 56 h 80"/>
                  <a:gd name="T16" fmla="*/ 24 w 120"/>
                  <a:gd name="T17" fmla="*/ 32 h 80"/>
                  <a:gd name="T18" fmla="*/ 28 w 120"/>
                  <a:gd name="T19" fmla="*/ 32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0" h="80">
                    <a:moveTo>
                      <a:pt x="28" y="32"/>
                    </a:moveTo>
                    <a:cubicBezTo>
                      <a:pt x="28" y="14"/>
                      <a:pt x="42" y="0"/>
                      <a:pt x="60" y="0"/>
                    </a:cubicBezTo>
                    <a:cubicBezTo>
                      <a:pt x="73" y="0"/>
                      <a:pt x="85" y="8"/>
                      <a:pt x="90" y="20"/>
                    </a:cubicBezTo>
                    <a:cubicBezTo>
                      <a:pt x="90" y="20"/>
                      <a:pt x="90" y="20"/>
                      <a:pt x="90" y="20"/>
                    </a:cubicBezTo>
                    <a:cubicBezTo>
                      <a:pt x="107" y="20"/>
                      <a:pt x="120" y="33"/>
                      <a:pt x="120" y="50"/>
                    </a:cubicBezTo>
                    <a:cubicBezTo>
                      <a:pt x="120" y="67"/>
                      <a:pt x="107" y="80"/>
                      <a:pt x="90" y="80"/>
                    </a:cubicBezTo>
                    <a:cubicBezTo>
                      <a:pt x="24" y="80"/>
                      <a:pt x="24" y="80"/>
                      <a:pt x="24" y="80"/>
                    </a:cubicBezTo>
                    <a:cubicBezTo>
                      <a:pt x="11" y="80"/>
                      <a:pt x="0" y="69"/>
                      <a:pt x="0" y="56"/>
                    </a:cubicBezTo>
                    <a:cubicBezTo>
                      <a:pt x="0" y="43"/>
                      <a:pt x="11" y="32"/>
                      <a:pt x="24" y="32"/>
                    </a:cubicBezTo>
                    <a:cubicBezTo>
                      <a:pt x="25" y="32"/>
                      <a:pt x="27" y="32"/>
                      <a:pt x="28" y="32"/>
                    </a:cubicBezTo>
                    <a:close/>
                  </a:path>
                </a:pathLst>
              </a:custGeom>
              <a:solidFill>
                <a:srgbClr val="F8F8F8"/>
              </a:solidFill>
              <a:ln w="254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F3FBECDF-E2AD-F744-8684-4B8B52BAE1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3272346" y="4002157"/>
                <a:ext cx="834438" cy="667550"/>
              </a:xfrm>
              <a:prstGeom prst="rect">
                <a:avLst/>
              </a:prstGeom>
            </p:spPr>
          </p:pic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FE275253-DF9F-FC4C-91FD-F652081323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2398059" y="4463885"/>
                <a:ext cx="602091" cy="602091"/>
              </a:xfrm>
              <a:prstGeom prst="rect">
                <a:avLst/>
              </a:prstGeom>
            </p:spPr>
          </p:pic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4C9A705-5007-8244-AB45-025F9A3A4DF6}"/>
                </a:ext>
              </a:extLst>
            </p:cNvPr>
            <p:cNvSpPr txBox="1"/>
            <p:nvPr/>
          </p:nvSpPr>
          <p:spPr>
            <a:xfrm>
              <a:off x="8834500" y="4859151"/>
              <a:ext cx="761015" cy="372916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 lvl="0">
                <a:lnSpc>
                  <a:spcPct val="90000"/>
                </a:lnSpc>
                <a:spcAft>
                  <a:spcPts val="588"/>
                </a:spcAft>
                <a:defRPr/>
              </a:pPr>
              <a:r>
                <a:rPr lang="en-US" sz="1200"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rPr>
                <a:t>Your API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42A9CDFA-6726-4EE6-AB6A-A9996A168D23}"/>
              </a:ext>
            </a:extLst>
          </p:cNvPr>
          <p:cNvGrpSpPr/>
          <p:nvPr/>
        </p:nvGrpSpPr>
        <p:grpSpPr>
          <a:xfrm>
            <a:off x="9784161" y="3921592"/>
            <a:ext cx="2407840" cy="1914035"/>
            <a:chOff x="8834500" y="3666280"/>
            <a:chExt cx="1966021" cy="1565787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B3BE5FD2-D29B-4DDC-9F8D-78C58B28609B}"/>
                </a:ext>
              </a:extLst>
            </p:cNvPr>
            <p:cNvGrpSpPr/>
            <p:nvPr/>
          </p:nvGrpSpPr>
          <p:grpSpPr>
            <a:xfrm>
              <a:off x="8979293" y="3666280"/>
              <a:ext cx="1821228" cy="1312305"/>
              <a:chOff x="-3272346" y="4002157"/>
              <a:chExt cx="1476378" cy="1063819"/>
            </a:xfrm>
          </p:grpSpPr>
          <p:sp>
            <p:nvSpPr>
              <p:cNvPr id="23" name="Cloud">
                <a:extLst>
                  <a:ext uri="{FF2B5EF4-FFF2-40B4-BE49-F238E27FC236}">
                    <a16:creationId xmlns:a16="http://schemas.microsoft.com/office/drawing/2014/main" id="{A45329DE-0223-4A44-9251-D65432DD18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975222" y="4133674"/>
                <a:ext cx="1075887" cy="718674"/>
              </a:xfrm>
              <a:custGeom>
                <a:avLst/>
                <a:gdLst>
                  <a:gd name="T0" fmla="*/ 28 w 120"/>
                  <a:gd name="T1" fmla="*/ 32 h 80"/>
                  <a:gd name="T2" fmla="*/ 60 w 120"/>
                  <a:gd name="T3" fmla="*/ 0 h 80"/>
                  <a:gd name="T4" fmla="*/ 90 w 120"/>
                  <a:gd name="T5" fmla="*/ 20 h 80"/>
                  <a:gd name="T6" fmla="*/ 90 w 120"/>
                  <a:gd name="T7" fmla="*/ 20 h 80"/>
                  <a:gd name="T8" fmla="*/ 120 w 120"/>
                  <a:gd name="T9" fmla="*/ 50 h 80"/>
                  <a:gd name="T10" fmla="*/ 90 w 120"/>
                  <a:gd name="T11" fmla="*/ 80 h 80"/>
                  <a:gd name="T12" fmla="*/ 24 w 120"/>
                  <a:gd name="T13" fmla="*/ 80 h 80"/>
                  <a:gd name="T14" fmla="*/ 0 w 120"/>
                  <a:gd name="T15" fmla="*/ 56 h 80"/>
                  <a:gd name="T16" fmla="*/ 24 w 120"/>
                  <a:gd name="T17" fmla="*/ 32 h 80"/>
                  <a:gd name="T18" fmla="*/ 28 w 120"/>
                  <a:gd name="T19" fmla="*/ 32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0" h="80">
                    <a:moveTo>
                      <a:pt x="28" y="32"/>
                    </a:moveTo>
                    <a:cubicBezTo>
                      <a:pt x="28" y="14"/>
                      <a:pt x="42" y="0"/>
                      <a:pt x="60" y="0"/>
                    </a:cubicBezTo>
                    <a:cubicBezTo>
                      <a:pt x="73" y="0"/>
                      <a:pt x="85" y="8"/>
                      <a:pt x="90" y="20"/>
                    </a:cubicBezTo>
                    <a:cubicBezTo>
                      <a:pt x="90" y="20"/>
                      <a:pt x="90" y="20"/>
                      <a:pt x="90" y="20"/>
                    </a:cubicBezTo>
                    <a:cubicBezTo>
                      <a:pt x="107" y="20"/>
                      <a:pt x="120" y="33"/>
                      <a:pt x="120" y="50"/>
                    </a:cubicBezTo>
                    <a:cubicBezTo>
                      <a:pt x="120" y="67"/>
                      <a:pt x="107" y="80"/>
                      <a:pt x="90" y="80"/>
                    </a:cubicBezTo>
                    <a:cubicBezTo>
                      <a:pt x="24" y="80"/>
                      <a:pt x="24" y="80"/>
                      <a:pt x="24" y="80"/>
                    </a:cubicBezTo>
                    <a:cubicBezTo>
                      <a:pt x="11" y="80"/>
                      <a:pt x="0" y="69"/>
                      <a:pt x="0" y="56"/>
                    </a:cubicBezTo>
                    <a:cubicBezTo>
                      <a:pt x="0" y="43"/>
                      <a:pt x="11" y="32"/>
                      <a:pt x="24" y="32"/>
                    </a:cubicBezTo>
                    <a:cubicBezTo>
                      <a:pt x="25" y="32"/>
                      <a:pt x="27" y="32"/>
                      <a:pt x="28" y="32"/>
                    </a:cubicBezTo>
                    <a:close/>
                  </a:path>
                </a:pathLst>
              </a:custGeom>
              <a:solidFill>
                <a:srgbClr val="F8F8F8"/>
              </a:solidFill>
              <a:ln w="254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14CE8EC3-3E88-4088-98DC-9EBF7BFA01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3272346" y="4002157"/>
                <a:ext cx="834438" cy="667550"/>
              </a:xfrm>
              <a:prstGeom prst="rect">
                <a:avLst/>
              </a:prstGeom>
            </p:spPr>
          </p:pic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A61C5591-9B8E-4420-BC41-9BBAECBB6E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2398059" y="4463885"/>
                <a:ext cx="602091" cy="602091"/>
              </a:xfrm>
              <a:prstGeom prst="rect">
                <a:avLst/>
              </a:prstGeom>
            </p:spPr>
          </p:pic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4CB4890-21F8-49A4-8C32-565DC6AA4D11}"/>
                </a:ext>
              </a:extLst>
            </p:cNvPr>
            <p:cNvSpPr txBox="1"/>
            <p:nvPr/>
          </p:nvSpPr>
          <p:spPr>
            <a:xfrm>
              <a:off x="8834500" y="4859151"/>
              <a:ext cx="1694445" cy="372916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 lvl="0">
                <a:lnSpc>
                  <a:spcPct val="90000"/>
                </a:lnSpc>
                <a:spcAft>
                  <a:spcPts val="588"/>
                </a:spcAft>
                <a:defRPr/>
              </a:pPr>
              <a:r>
                <a:rPr lang="en-US" sz="1200"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rPr>
                <a:t>Microsoft Graph User API</a:t>
              </a:r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8E04D4C8-3972-43D5-8233-B5E2A8A4C0E5}"/>
              </a:ext>
            </a:extLst>
          </p:cNvPr>
          <p:cNvSpPr/>
          <p:nvPr/>
        </p:nvSpPr>
        <p:spPr bwMode="auto">
          <a:xfrm>
            <a:off x="8571592" y="3999978"/>
            <a:ext cx="1281659" cy="1340281"/>
          </a:xfrm>
          <a:prstGeom prst="rect">
            <a:avLst/>
          </a:prstGeom>
          <a:solidFill>
            <a:srgbClr val="FFC00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Authorization Required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0E72C4E6-6D75-4304-91DE-465993238057}"/>
              </a:ext>
            </a:extLst>
          </p:cNvPr>
          <p:cNvSpPr/>
          <p:nvPr/>
        </p:nvSpPr>
        <p:spPr bwMode="auto">
          <a:xfrm>
            <a:off x="3364302" y="4401812"/>
            <a:ext cx="5147086" cy="553998"/>
          </a:xfrm>
          <a:prstGeom prst="rightArrow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3" name="Regular Pentagon 1">
            <a:extLst>
              <a:ext uri="{FF2B5EF4-FFF2-40B4-BE49-F238E27FC236}">
                <a16:creationId xmlns:a16="http://schemas.microsoft.com/office/drawing/2014/main" id="{1296FCAF-9424-44A9-82C6-48A2456CE64D}"/>
              </a:ext>
            </a:extLst>
          </p:cNvPr>
          <p:cNvSpPr/>
          <p:nvPr/>
        </p:nvSpPr>
        <p:spPr bwMode="auto">
          <a:xfrm>
            <a:off x="7622853" y="3325240"/>
            <a:ext cx="914400" cy="927040"/>
          </a:xfrm>
          <a:prstGeom prst="pentagon">
            <a:avLst/>
          </a:prstGeom>
          <a:solidFill>
            <a:srgbClr val="FFC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1821" tIns="105456" rIns="131821" bIns="105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7214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7530868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47A8D-AD06-4344-B2FD-AEFE36A28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143" y="472760"/>
            <a:ext cx="11018520" cy="553998"/>
          </a:xfrm>
        </p:spPr>
        <p:txBody>
          <a:bodyPr/>
          <a:lstStyle/>
          <a:p>
            <a:r>
              <a:rPr lang="en-US"/>
              <a:t>Call the API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5A712B8-74CB-F549-A73E-FD5A1225D889}"/>
              </a:ext>
            </a:extLst>
          </p:cNvPr>
          <p:cNvGrpSpPr/>
          <p:nvPr/>
        </p:nvGrpSpPr>
        <p:grpSpPr>
          <a:xfrm>
            <a:off x="725775" y="3912578"/>
            <a:ext cx="2407839" cy="1914040"/>
            <a:chOff x="8834500" y="3666276"/>
            <a:chExt cx="1966020" cy="1565791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64CBCB37-E7DC-E541-BD07-735453D75AE0}"/>
                </a:ext>
              </a:extLst>
            </p:cNvPr>
            <p:cNvGrpSpPr/>
            <p:nvPr/>
          </p:nvGrpSpPr>
          <p:grpSpPr>
            <a:xfrm>
              <a:off x="8979292" y="3666276"/>
              <a:ext cx="1821228" cy="1312304"/>
              <a:chOff x="-3272346" y="4002157"/>
              <a:chExt cx="1476378" cy="1063819"/>
            </a:xfrm>
          </p:grpSpPr>
          <p:sp>
            <p:nvSpPr>
              <p:cNvPr id="29" name="Cloud">
                <a:extLst>
                  <a:ext uri="{FF2B5EF4-FFF2-40B4-BE49-F238E27FC236}">
                    <a16:creationId xmlns:a16="http://schemas.microsoft.com/office/drawing/2014/main" id="{A9B0C5CD-A826-5549-9DEC-528BC68BF2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975222" y="4133674"/>
                <a:ext cx="1075887" cy="718674"/>
              </a:xfrm>
              <a:custGeom>
                <a:avLst/>
                <a:gdLst>
                  <a:gd name="T0" fmla="*/ 28 w 120"/>
                  <a:gd name="T1" fmla="*/ 32 h 80"/>
                  <a:gd name="T2" fmla="*/ 60 w 120"/>
                  <a:gd name="T3" fmla="*/ 0 h 80"/>
                  <a:gd name="T4" fmla="*/ 90 w 120"/>
                  <a:gd name="T5" fmla="*/ 20 h 80"/>
                  <a:gd name="T6" fmla="*/ 90 w 120"/>
                  <a:gd name="T7" fmla="*/ 20 h 80"/>
                  <a:gd name="T8" fmla="*/ 120 w 120"/>
                  <a:gd name="T9" fmla="*/ 50 h 80"/>
                  <a:gd name="T10" fmla="*/ 90 w 120"/>
                  <a:gd name="T11" fmla="*/ 80 h 80"/>
                  <a:gd name="T12" fmla="*/ 24 w 120"/>
                  <a:gd name="T13" fmla="*/ 80 h 80"/>
                  <a:gd name="T14" fmla="*/ 0 w 120"/>
                  <a:gd name="T15" fmla="*/ 56 h 80"/>
                  <a:gd name="T16" fmla="*/ 24 w 120"/>
                  <a:gd name="T17" fmla="*/ 32 h 80"/>
                  <a:gd name="T18" fmla="*/ 28 w 120"/>
                  <a:gd name="T19" fmla="*/ 32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0" h="80">
                    <a:moveTo>
                      <a:pt x="28" y="32"/>
                    </a:moveTo>
                    <a:cubicBezTo>
                      <a:pt x="28" y="14"/>
                      <a:pt x="42" y="0"/>
                      <a:pt x="60" y="0"/>
                    </a:cubicBezTo>
                    <a:cubicBezTo>
                      <a:pt x="73" y="0"/>
                      <a:pt x="85" y="8"/>
                      <a:pt x="90" y="20"/>
                    </a:cubicBezTo>
                    <a:cubicBezTo>
                      <a:pt x="90" y="20"/>
                      <a:pt x="90" y="20"/>
                      <a:pt x="90" y="20"/>
                    </a:cubicBezTo>
                    <a:cubicBezTo>
                      <a:pt x="107" y="20"/>
                      <a:pt x="120" y="33"/>
                      <a:pt x="120" y="50"/>
                    </a:cubicBezTo>
                    <a:cubicBezTo>
                      <a:pt x="120" y="67"/>
                      <a:pt x="107" y="80"/>
                      <a:pt x="90" y="80"/>
                    </a:cubicBezTo>
                    <a:cubicBezTo>
                      <a:pt x="24" y="80"/>
                      <a:pt x="24" y="80"/>
                      <a:pt x="24" y="80"/>
                    </a:cubicBezTo>
                    <a:cubicBezTo>
                      <a:pt x="11" y="80"/>
                      <a:pt x="0" y="69"/>
                      <a:pt x="0" y="56"/>
                    </a:cubicBezTo>
                    <a:cubicBezTo>
                      <a:pt x="0" y="43"/>
                      <a:pt x="11" y="32"/>
                      <a:pt x="24" y="32"/>
                    </a:cubicBezTo>
                    <a:cubicBezTo>
                      <a:pt x="25" y="32"/>
                      <a:pt x="27" y="32"/>
                      <a:pt x="28" y="32"/>
                    </a:cubicBezTo>
                    <a:close/>
                  </a:path>
                </a:pathLst>
              </a:custGeom>
              <a:solidFill>
                <a:srgbClr val="F8F8F8"/>
              </a:solidFill>
              <a:ln w="254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F3FBECDF-E2AD-F744-8684-4B8B52BAE1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3272346" y="4002157"/>
                <a:ext cx="834438" cy="667550"/>
              </a:xfrm>
              <a:prstGeom prst="rect">
                <a:avLst/>
              </a:prstGeom>
            </p:spPr>
          </p:pic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FE275253-DF9F-FC4C-91FD-F652081323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2398059" y="4463885"/>
                <a:ext cx="602091" cy="602091"/>
              </a:xfrm>
              <a:prstGeom prst="rect">
                <a:avLst/>
              </a:prstGeom>
            </p:spPr>
          </p:pic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4C9A705-5007-8244-AB45-025F9A3A4DF6}"/>
                </a:ext>
              </a:extLst>
            </p:cNvPr>
            <p:cNvSpPr txBox="1"/>
            <p:nvPr/>
          </p:nvSpPr>
          <p:spPr>
            <a:xfrm>
              <a:off x="8834500" y="4859151"/>
              <a:ext cx="761015" cy="372916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 lvl="0">
                <a:lnSpc>
                  <a:spcPct val="90000"/>
                </a:lnSpc>
                <a:spcAft>
                  <a:spcPts val="588"/>
                </a:spcAft>
                <a:defRPr/>
              </a:pPr>
              <a:r>
                <a:rPr lang="en-US" sz="1200"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rPr>
                <a:t>Your API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42A9CDFA-6726-4EE6-AB6A-A9996A168D23}"/>
              </a:ext>
            </a:extLst>
          </p:cNvPr>
          <p:cNvGrpSpPr/>
          <p:nvPr/>
        </p:nvGrpSpPr>
        <p:grpSpPr>
          <a:xfrm>
            <a:off x="9784161" y="3921592"/>
            <a:ext cx="2407840" cy="1914035"/>
            <a:chOff x="8834500" y="3666280"/>
            <a:chExt cx="1966021" cy="1565787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B3BE5FD2-D29B-4DDC-9F8D-78C58B28609B}"/>
                </a:ext>
              </a:extLst>
            </p:cNvPr>
            <p:cNvGrpSpPr/>
            <p:nvPr/>
          </p:nvGrpSpPr>
          <p:grpSpPr>
            <a:xfrm>
              <a:off x="8979293" y="3666280"/>
              <a:ext cx="1821228" cy="1312305"/>
              <a:chOff x="-3272346" y="4002157"/>
              <a:chExt cx="1476378" cy="1063819"/>
            </a:xfrm>
          </p:grpSpPr>
          <p:sp>
            <p:nvSpPr>
              <p:cNvPr id="23" name="Cloud">
                <a:extLst>
                  <a:ext uri="{FF2B5EF4-FFF2-40B4-BE49-F238E27FC236}">
                    <a16:creationId xmlns:a16="http://schemas.microsoft.com/office/drawing/2014/main" id="{A45329DE-0223-4A44-9251-D65432DD18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975222" y="4133674"/>
                <a:ext cx="1075887" cy="718674"/>
              </a:xfrm>
              <a:custGeom>
                <a:avLst/>
                <a:gdLst>
                  <a:gd name="T0" fmla="*/ 28 w 120"/>
                  <a:gd name="T1" fmla="*/ 32 h 80"/>
                  <a:gd name="T2" fmla="*/ 60 w 120"/>
                  <a:gd name="T3" fmla="*/ 0 h 80"/>
                  <a:gd name="T4" fmla="*/ 90 w 120"/>
                  <a:gd name="T5" fmla="*/ 20 h 80"/>
                  <a:gd name="T6" fmla="*/ 90 w 120"/>
                  <a:gd name="T7" fmla="*/ 20 h 80"/>
                  <a:gd name="T8" fmla="*/ 120 w 120"/>
                  <a:gd name="T9" fmla="*/ 50 h 80"/>
                  <a:gd name="T10" fmla="*/ 90 w 120"/>
                  <a:gd name="T11" fmla="*/ 80 h 80"/>
                  <a:gd name="T12" fmla="*/ 24 w 120"/>
                  <a:gd name="T13" fmla="*/ 80 h 80"/>
                  <a:gd name="T14" fmla="*/ 0 w 120"/>
                  <a:gd name="T15" fmla="*/ 56 h 80"/>
                  <a:gd name="T16" fmla="*/ 24 w 120"/>
                  <a:gd name="T17" fmla="*/ 32 h 80"/>
                  <a:gd name="T18" fmla="*/ 28 w 120"/>
                  <a:gd name="T19" fmla="*/ 32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0" h="80">
                    <a:moveTo>
                      <a:pt x="28" y="32"/>
                    </a:moveTo>
                    <a:cubicBezTo>
                      <a:pt x="28" y="14"/>
                      <a:pt x="42" y="0"/>
                      <a:pt x="60" y="0"/>
                    </a:cubicBezTo>
                    <a:cubicBezTo>
                      <a:pt x="73" y="0"/>
                      <a:pt x="85" y="8"/>
                      <a:pt x="90" y="20"/>
                    </a:cubicBezTo>
                    <a:cubicBezTo>
                      <a:pt x="90" y="20"/>
                      <a:pt x="90" y="20"/>
                      <a:pt x="90" y="20"/>
                    </a:cubicBezTo>
                    <a:cubicBezTo>
                      <a:pt x="107" y="20"/>
                      <a:pt x="120" y="33"/>
                      <a:pt x="120" y="50"/>
                    </a:cubicBezTo>
                    <a:cubicBezTo>
                      <a:pt x="120" y="67"/>
                      <a:pt x="107" y="80"/>
                      <a:pt x="90" y="80"/>
                    </a:cubicBezTo>
                    <a:cubicBezTo>
                      <a:pt x="24" y="80"/>
                      <a:pt x="24" y="80"/>
                      <a:pt x="24" y="80"/>
                    </a:cubicBezTo>
                    <a:cubicBezTo>
                      <a:pt x="11" y="80"/>
                      <a:pt x="0" y="69"/>
                      <a:pt x="0" y="56"/>
                    </a:cubicBezTo>
                    <a:cubicBezTo>
                      <a:pt x="0" y="43"/>
                      <a:pt x="11" y="32"/>
                      <a:pt x="24" y="32"/>
                    </a:cubicBezTo>
                    <a:cubicBezTo>
                      <a:pt x="25" y="32"/>
                      <a:pt x="27" y="32"/>
                      <a:pt x="28" y="32"/>
                    </a:cubicBezTo>
                    <a:close/>
                  </a:path>
                </a:pathLst>
              </a:custGeom>
              <a:solidFill>
                <a:srgbClr val="F8F8F8"/>
              </a:solidFill>
              <a:ln w="254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14CE8EC3-3E88-4088-98DC-9EBF7BFA01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3272346" y="4002157"/>
                <a:ext cx="834438" cy="667550"/>
              </a:xfrm>
              <a:prstGeom prst="rect">
                <a:avLst/>
              </a:prstGeom>
            </p:spPr>
          </p:pic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A61C5591-9B8E-4420-BC41-9BBAECBB6E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2398059" y="4463885"/>
                <a:ext cx="602091" cy="602091"/>
              </a:xfrm>
              <a:prstGeom prst="rect">
                <a:avLst/>
              </a:prstGeom>
            </p:spPr>
          </p:pic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4CB4890-21F8-49A4-8C32-565DC6AA4D11}"/>
                </a:ext>
              </a:extLst>
            </p:cNvPr>
            <p:cNvSpPr txBox="1"/>
            <p:nvPr/>
          </p:nvSpPr>
          <p:spPr>
            <a:xfrm>
              <a:off x="8834500" y="4859151"/>
              <a:ext cx="1694445" cy="372916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 lvl="0">
                <a:lnSpc>
                  <a:spcPct val="90000"/>
                </a:lnSpc>
                <a:spcAft>
                  <a:spcPts val="588"/>
                </a:spcAft>
                <a:defRPr/>
              </a:pPr>
              <a:r>
                <a:rPr lang="en-US" sz="1200"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rPr>
                <a:t>Microsoft Graph User API</a:t>
              </a:r>
            </a:p>
          </p:txBody>
        </p:sp>
      </p:grpSp>
      <p:sp>
        <p:nvSpPr>
          <p:cNvPr id="5" name="Arrow: Right 4">
            <a:extLst>
              <a:ext uri="{FF2B5EF4-FFF2-40B4-BE49-F238E27FC236}">
                <a16:creationId xmlns:a16="http://schemas.microsoft.com/office/drawing/2014/main" id="{0E72C4E6-6D75-4304-91DE-465993238057}"/>
              </a:ext>
            </a:extLst>
          </p:cNvPr>
          <p:cNvSpPr/>
          <p:nvPr/>
        </p:nvSpPr>
        <p:spPr bwMode="auto">
          <a:xfrm>
            <a:off x="3364302" y="4401812"/>
            <a:ext cx="6441024" cy="553998"/>
          </a:xfrm>
          <a:prstGeom prst="rightArrow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3" name="Regular Pentagon 1">
            <a:extLst>
              <a:ext uri="{FF2B5EF4-FFF2-40B4-BE49-F238E27FC236}">
                <a16:creationId xmlns:a16="http://schemas.microsoft.com/office/drawing/2014/main" id="{1296FCAF-9424-44A9-82C6-48A2456CE64D}"/>
              </a:ext>
            </a:extLst>
          </p:cNvPr>
          <p:cNvSpPr/>
          <p:nvPr/>
        </p:nvSpPr>
        <p:spPr bwMode="auto">
          <a:xfrm>
            <a:off x="7622853" y="3325240"/>
            <a:ext cx="914400" cy="927040"/>
          </a:xfrm>
          <a:prstGeom prst="pentagon">
            <a:avLst/>
          </a:prstGeom>
          <a:solidFill>
            <a:srgbClr val="FFC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1821" tIns="105456" rIns="131821" bIns="105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7214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944791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5CDAE425-98D5-4F6D-B631-451512054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>
                <a:cs typeface="Segoe UI"/>
              </a:rPr>
              <a:t>Protecting an API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8E2CB60-8BF0-43C8-B7C9-3DE5169627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5039582"/>
          </a:xfrm>
          <a:prstGeom prst="rect">
            <a:avLst/>
          </a:prstGeom>
        </p:spPr>
        <p:txBody>
          <a:bodyPr vert="horz" wrap="square" lIns="0" tIns="0" rIns="0" bIns="0" rtlCol="0" anchor="t">
            <a:normAutofit/>
          </a:bodyPr>
          <a:lstStyle/>
          <a:p>
            <a:r>
              <a:rPr lang="en-US">
                <a:latin typeface="Segoe UI Semilight"/>
                <a:cs typeface="Segoe UI Semilight"/>
              </a:rPr>
              <a:t>For Labs and Exercises please refer to the link below -</a:t>
            </a:r>
          </a:p>
          <a:p>
            <a:endParaRPr lang="en-US" sz="2800"/>
          </a:p>
          <a:p>
            <a:r>
              <a:rPr lang="en-US">
                <a:solidFill>
                  <a:schemeClr val="accent5"/>
                </a:solidFill>
                <a:latin typeface="Segoe UI Semilight"/>
                <a:cs typeface="Segoe UI Semiligh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https://docs.microsoft.com/en-us/learn/modules/identity-secure-custom-api/</a:t>
            </a:r>
            <a:endParaRPr lang="en-US">
              <a:solidFill>
                <a:schemeClr val="accent5"/>
              </a:solidFill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endParaRPr lang="en-US" sz="2800">
              <a:solidFill>
                <a:schemeClr val="tx1"/>
              </a:solidFill>
            </a:endParaRPr>
          </a:p>
          <a:p>
            <a:endParaRPr lang="en-US" sz="2800">
              <a:solidFill>
                <a:schemeClr val="tx1"/>
              </a:solidFill>
            </a:endParaRP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21525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D970A-1E76-422A-9069-337A875A5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Let's talk about Authorization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9BD9C4-1DA6-49C8-8C08-F4E197E12E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8067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08EBE-C4D9-4134-A244-925ED3047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Thank You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45C156-079E-48EB-9B9D-1C7D96C2DA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801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E9A38-5B61-B540-8FF1-7FF552B3AB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Securing web APIs with Microsoft identity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5B6C03-C702-2742-A36F-E7FE3EBB7B14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885825" y="1882775"/>
            <a:ext cx="11306175" cy="1025525"/>
          </a:xfrm>
        </p:spPr>
        <p:txBody>
          <a:bodyPr/>
          <a:lstStyle/>
          <a:p>
            <a:r>
              <a:rPr lang="en-US"/>
              <a:t>Secure custom web APIs to protect LOB systems</a:t>
            </a:r>
          </a:p>
          <a:p>
            <a:endParaRPr lang="en-US"/>
          </a:p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BBDEAB-700B-114C-800B-D5264A29C6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6550" y="2602071"/>
            <a:ext cx="7470207" cy="3635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532089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Protecting an API with Azure AD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586740" y="1254875"/>
            <a:ext cx="11018520" cy="4481227"/>
          </a:xfrm>
        </p:spPr>
        <p:txBody>
          <a:bodyPr/>
          <a:lstStyle/>
          <a:p>
            <a:r>
              <a:rPr lang="en-US" noProof="0"/>
              <a:t>Register the API as an app in Azure AD</a:t>
            </a:r>
          </a:p>
          <a:p>
            <a:pPr lvl="1"/>
            <a:r>
              <a:rPr lang="en-US"/>
              <a:t>Web APIs don't need to register a redirect URI </a:t>
            </a:r>
          </a:p>
          <a:p>
            <a:pPr lvl="1"/>
            <a:r>
              <a:rPr lang="en-US"/>
              <a:t>No user is interactively signed in</a:t>
            </a:r>
            <a:endParaRPr lang="en-US" noProof="0"/>
          </a:p>
          <a:p>
            <a:r>
              <a:rPr lang="en-US"/>
              <a:t>Define the Application ID URI</a:t>
            </a:r>
          </a:p>
          <a:p>
            <a:pPr lvl="1"/>
            <a:r>
              <a:rPr lang="en-US"/>
              <a:t>api://{clientId}</a:t>
            </a:r>
          </a:p>
          <a:p>
            <a:pPr lvl="1"/>
            <a:r>
              <a:rPr lang="en-US"/>
              <a:t>https://API.yourdomain.com – Must be unique, must use a configured publisher domain</a:t>
            </a:r>
          </a:p>
        </p:txBody>
      </p:sp>
    </p:spTree>
    <p:extLst>
      <p:ext uri="{BB962C8B-B14F-4D97-AF65-F5344CB8AC3E}">
        <p14:creationId xmlns:p14="http://schemas.microsoft.com/office/powerpoint/2010/main" val="4017710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D9A7DE-DB17-4ACC-874F-7782DFA71C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noProof="0"/>
              <a:t>Define the </a:t>
            </a:r>
            <a:r>
              <a:rPr lang="en-US" b="1" noProof="0"/>
              <a:t>delegated</a:t>
            </a:r>
            <a:r>
              <a:rPr lang="en-US" noProof="0"/>
              <a:t> permissions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61099B-103F-4AB5-A454-61B1D5F2FAF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/>
              <a:t>Help developers using your API to keep to least-privilege</a:t>
            </a:r>
          </a:p>
          <a:p>
            <a:pPr lvl="1"/>
            <a:r>
              <a:rPr lang="en-US"/>
              <a:t>Avoid “do everything” permissions where possible</a:t>
            </a:r>
          </a:p>
          <a:p>
            <a:pPr lvl="1"/>
            <a:r>
              <a:rPr lang="en-US"/>
              <a:t>Be conservative with permissions users can consent to</a:t>
            </a:r>
          </a:p>
        </p:txBody>
      </p:sp>
    </p:spTree>
    <p:extLst>
      <p:ext uri="{BB962C8B-B14F-4D97-AF65-F5344CB8AC3E}">
        <p14:creationId xmlns:p14="http://schemas.microsoft.com/office/powerpoint/2010/main" val="2681312453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2BDC71-311A-473B-82C4-08444DF2E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User Consent vs. Admin Consent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63E079E-EA37-4AA2-9D14-665C210EB82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485591" y="1686399"/>
            <a:ext cx="2171887" cy="430887"/>
          </a:xfrm>
        </p:spPr>
        <p:txBody>
          <a:bodyPr vert="horz" wrap="square" lIns="0" tIns="0" rIns="0" bIns="0" rtlCol="0" anchor="t">
            <a:spAutoFit/>
          </a:bodyPr>
          <a:lstStyle/>
          <a:p>
            <a:pPr marL="0" indent="0">
              <a:buNone/>
            </a:pPr>
            <a:r>
              <a:rPr lang="en-US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/>
                <a:cs typeface="Segoe UI Semilight"/>
              </a:rPr>
              <a:t>User consent</a:t>
            </a:r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28D788B-CA88-4811-975B-206A108CC1A8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585439" y="2505075"/>
            <a:ext cx="5157788" cy="1668076"/>
          </a:xfrm>
        </p:spPr>
        <p:txBody>
          <a:bodyPr vert="horz" wrap="square" lIns="0" tIns="0" rIns="0" bIns="0" rtlCol="0" anchor="t">
            <a:normAutofit/>
          </a:bodyPr>
          <a:lstStyle/>
          <a:p>
            <a:r>
              <a:rPr lang="en-US" sz="2000">
                <a:latin typeface="Segoe UI"/>
                <a:cs typeface="Segoe UI Semilight"/>
              </a:rPr>
              <a:t>For accessing a specific user’s data</a:t>
            </a:r>
          </a:p>
          <a:p>
            <a:r>
              <a:rPr lang="en-US" sz="2000">
                <a:latin typeface="Segoe UI"/>
                <a:cs typeface="Segoe UI Semilight"/>
              </a:rPr>
              <a:t>The user can allow or deny</a:t>
            </a:r>
          </a:p>
          <a:p>
            <a:r>
              <a:rPr lang="en-US" sz="2000">
                <a:latin typeface="Segoe UI"/>
                <a:cs typeface="Segoe UI Semilight"/>
              </a:rPr>
              <a:t>Admins can restrict or even disable user consent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C297DD2-AC81-4B0F-8ED1-6F0369F966B3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919496" y="1690456"/>
            <a:ext cx="2497603" cy="430887"/>
          </a:xfrm>
        </p:spPr>
        <p:txBody>
          <a:bodyPr vert="horz" wrap="square" lIns="0" tIns="0" rIns="0" bIns="0" rtlCol="0" anchor="t">
            <a:spAutoFit/>
          </a:bodyPr>
          <a:lstStyle/>
          <a:p>
            <a:pPr marL="0" indent="0">
              <a:buNone/>
            </a:pPr>
            <a:r>
              <a:rPr lang="en-US">
                <a:latin typeface="Segoe UI"/>
                <a:cs typeface="Segoe UI Semilight"/>
              </a:rPr>
              <a:t>Admin consent</a:t>
            </a:r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CC95074-1FEC-4ABF-AC08-A5B7854D57D3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6576703" y="2505075"/>
            <a:ext cx="5183187" cy="3684588"/>
          </a:xfrm>
        </p:spPr>
        <p:txBody>
          <a:bodyPr vert="horz" wrap="square" lIns="0" tIns="0" rIns="0" bIns="0" rtlCol="0" anchor="t">
            <a:normAutofit/>
          </a:bodyPr>
          <a:lstStyle/>
          <a:p>
            <a:r>
              <a:rPr lang="en-US" sz="2000" dirty="0">
                <a:latin typeface="Segoe UI"/>
                <a:cs typeface="Segoe UI Semilight"/>
              </a:rPr>
              <a:t>Broad in scope (e.g., </a:t>
            </a:r>
            <a:r>
              <a:rPr lang="en-US" sz="2000" dirty="0" err="1">
                <a:latin typeface="Segoe UI"/>
                <a:cs typeface="Segoe UI Semilight"/>
              </a:rPr>
              <a:t>Sites.Read.All</a:t>
            </a:r>
            <a:r>
              <a:rPr lang="en-US" sz="2000" dirty="0">
                <a:latin typeface="Segoe UI"/>
                <a:cs typeface="Segoe UI Semilight"/>
              </a:rPr>
              <a:t>)</a:t>
            </a:r>
          </a:p>
          <a:p>
            <a:r>
              <a:rPr lang="en-US" sz="2000" dirty="0">
                <a:latin typeface="Segoe UI"/>
                <a:cs typeface="Segoe UI Semilight"/>
              </a:rPr>
              <a:t>Or of significantly high privilege (e.g., </a:t>
            </a:r>
            <a:r>
              <a:rPr lang="en-US" sz="2000" dirty="0" err="1">
                <a:latin typeface="Segoe UI"/>
                <a:cs typeface="Segoe UI Semilight"/>
              </a:rPr>
              <a:t>User.ReadWrite.All</a:t>
            </a:r>
            <a:r>
              <a:rPr lang="en-US" sz="2000" dirty="0">
                <a:latin typeface="Segoe UI"/>
                <a:cs typeface="Segoe UI Semilight"/>
              </a:rPr>
              <a:t>)</a:t>
            </a:r>
          </a:p>
          <a:p>
            <a:r>
              <a:rPr lang="en-US" sz="2000" dirty="0">
                <a:latin typeface="Segoe UI"/>
                <a:cs typeface="Segoe UI Semilight"/>
              </a:rPr>
              <a:t>Or outside of a specific user (e.g., application </a:t>
            </a:r>
            <a:r>
              <a:rPr lang="en-US" sz="2000" dirty="0" err="1">
                <a:latin typeface="Segoe UI"/>
                <a:cs typeface="Segoe UI Semilight"/>
              </a:rPr>
              <a:t>Mail.Read</a:t>
            </a:r>
            <a:r>
              <a:rPr lang="en-US" sz="2000" dirty="0">
                <a:latin typeface="Segoe UI"/>
                <a:cs typeface="Segoe UI Semilight"/>
              </a:rPr>
              <a:t>), aka </a:t>
            </a:r>
            <a:r>
              <a:rPr lang="en-US" sz="2000" dirty="0" err="1">
                <a:latin typeface="Segoe UI"/>
                <a:cs typeface="Segoe UI Semilight"/>
              </a:rPr>
              <a:t>client_credentials</a:t>
            </a:r>
            <a:r>
              <a:rPr lang="en-US" sz="2000" dirty="0">
                <a:latin typeface="Segoe UI"/>
                <a:cs typeface="Segoe UI Semilight"/>
              </a:rPr>
              <a:t>, or app-only, app-to-app, service-to-service</a:t>
            </a:r>
          </a:p>
          <a:p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7E5B4AA-AABD-474D-8316-5855950C684F}"/>
              </a:ext>
            </a:extLst>
          </p:cNvPr>
          <p:cNvSpPr txBox="1"/>
          <p:nvPr/>
        </p:nvSpPr>
        <p:spPr>
          <a:xfrm>
            <a:off x="0" y="6128929"/>
            <a:ext cx="12192000" cy="461665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pPr algn="ctr"/>
            <a:r>
              <a:rPr lang="en-US" sz="2400" b="1"/>
              <a:t>Admins can configure a tenant so that any permission requires admin consent</a:t>
            </a:r>
          </a:p>
        </p:txBody>
      </p:sp>
    </p:spTree>
    <p:extLst>
      <p:ext uri="{BB962C8B-B14F-4D97-AF65-F5344CB8AC3E}">
        <p14:creationId xmlns:p14="http://schemas.microsoft.com/office/powerpoint/2010/main" val="1277034034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A76336-929B-425E-8954-2782B50FFC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3429000"/>
            <a:ext cx="10515600" cy="1133475"/>
          </a:xfrm>
        </p:spPr>
        <p:txBody>
          <a:bodyPr/>
          <a:lstStyle/>
          <a:p>
            <a:r>
              <a:rPr lang="en-US"/>
              <a:t>Let’s look at the portal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B2EC69D-F9F4-44AB-B0E1-D2FAF74E3E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969843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5-50203_Microsoft_Ignite_Template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1600" dirty="0">
            <a:gradFill>
              <a:gsLst>
                <a:gs pos="40075">
                  <a:srgbClr val="FFFFFF"/>
                </a:gs>
                <a:gs pos="3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Ignite_2018_16x9_Breakout_Template.potx" id="{C7000453-3526-4386-9DA2-46B29A4A4A92}" vid="{534B2013-2CEB-4777-BD7E-60DC2D4FD2E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Blue II">
    <a:dk1>
      <a:sysClr val="windowText" lastClr="000000"/>
    </a:dk1>
    <a:lt1>
      <a:sysClr val="window" lastClr="FFFFFF"/>
    </a:lt1>
    <a:dk2>
      <a:srgbClr val="335B74"/>
    </a:dk2>
    <a:lt2>
      <a:srgbClr val="DFE3E5"/>
    </a:lt2>
    <a:accent1>
      <a:srgbClr val="1CADE4"/>
    </a:accent1>
    <a:accent2>
      <a:srgbClr val="2683C6"/>
    </a:accent2>
    <a:accent3>
      <a:srgbClr val="27CED7"/>
    </a:accent3>
    <a:accent4>
      <a:srgbClr val="42BA97"/>
    </a:accent4>
    <a:accent5>
      <a:srgbClr val="3E8853"/>
    </a:accent5>
    <a:accent6>
      <a:srgbClr val="62A39F"/>
    </a:accent6>
    <a:hlink>
      <a:srgbClr val="6EAC1C"/>
    </a:hlink>
    <a:folHlink>
      <a:srgbClr val="B26B02"/>
    </a:folHlink>
  </a:clrScheme>
</a:themeOverride>
</file>

<file path=ppt/theme/themeOverride10.xml><?xml version="1.0" encoding="utf-8"?>
<a:themeOverride xmlns:a="http://schemas.openxmlformats.org/drawingml/2006/main">
  <a:clrScheme name="Blue II">
    <a:dk1>
      <a:sysClr val="windowText" lastClr="000000"/>
    </a:dk1>
    <a:lt1>
      <a:sysClr val="window" lastClr="FFFFFF"/>
    </a:lt1>
    <a:dk2>
      <a:srgbClr val="335B74"/>
    </a:dk2>
    <a:lt2>
      <a:srgbClr val="DFE3E5"/>
    </a:lt2>
    <a:accent1>
      <a:srgbClr val="1CADE4"/>
    </a:accent1>
    <a:accent2>
      <a:srgbClr val="2683C6"/>
    </a:accent2>
    <a:accent3>
      <a:srgbClr val="27CED7"/>
    </a:accent3>
    <a:accent4>
      <a:srgbClr val="42BA97"/>
    </a:accent4>
    <a:accent5>
      <a:srgbClr val="3E8853"/>
    </a:accent5>
    <a:accent6>
      <a:srgbClr val="62A39F"/>
    </a:accent6>
    <a:hlink>
      <a:srgbClr val="6EAC1C"/>
    </a:hlink>
    <a:folHlink>
      <a:srgbClr val="B26B02"/>
    </a:folHlink>
  </a:clrScheme>
</a:themeOverride>
</file>

<file path=ppt/theme/themeOverride11.xml><?xml version="1.0" encoding="utf-8"?>
<a:themeOverride xmlns:a="http://schemas.openxmlformats.org/drawingml/2006/main">
  <a:clrScheme name="Blue II">
    <a:dk1>
      <a:sysClr val="windowText" lastClr="000000"/>
    </a:dk1>
    <a:lt1>
      <a:sysClr val="window" lastClr="FFFFFF"/>
    </a:lt1>
    <a:dk2>
      <a:srgbClr val="335B74"/>
    </a:dk2>
    <a:lt2>
      <a:srgbClr val="DFE3E5"/>
    </a:lt2>
    <a:accent1>
      <a:srgbClr val="1CADE4"/>
    </a:accent1>
    <a:accent2>
      <a:srgbClr val="2683C6"/>
    </a:accent2>
    <a:accent3>
      <a:srgbClr val="27CED7"/>
    </a:accent3>
    <a:accent4>
      <a:srgbClr val="42BA97"/>
    </a:accent4>
    <a:accent5>
      <a:srgbClr val="3E8853"/>
    </a:accent5>
    <a:accent6>
      <a:srgbClr val="62A39F"/>
    </a:accent6>
    <a:hlink>
      <a:srgbClr val="6EAC1C"/>
    </a:hlink>
    <a:folHlink>
      <a:srgbClr val="B26B02"/>
    </a:folHlink>
  </a:clrScheme>
</a:themeOverride>
</file>

<file path=ppt/theme/themeOverride12.xml><?xml version="1.0" encoding="utf-8"?>
<a:themeOverride xmlns:a="http://schemas.openxmlformats.org/drawingml/2006/main">
  <a:clrScheme name="Blue II">
    <a:dk1>
      <a:sysClr val="windowText" lastClr="000000"/>
    </a:dk1>
    <a:lt1>
      <a:sysClr val="window" lastClr="FFFFFF"/>
    </a:lt1>
    <a:dk2>
      <a:srgbClr val="335B74"/>
    </a:dk2>
    <a:lt2>
      <a:srgbClr val="DFE3E5"/>
    </a:lt2>
    <a:accent1>
      <a:srgbClr val="1CADE4"/>
    </a:accent1>
    <a:accent2>
      <a:srgbClr val="2683C6"/>
    </a:accent2>
    <a:accent3>
      <a:srgbClr val="27CED7"/>
    </a:accent3>
    <a:accent4>
      <a:srgbClr val="42BA97"/>
    </a:accent4>
    <a:accent5>
      <a:srgbClr val="3E8853"/>
    </a:accent5>
    <a:accent6>
      <a:srgbClr val="62A39F"/>
    </a:accent6>
    <a:hlink>
      <a:srgbClr val="6EAC1C"/>
    </a:hlink>
    <a:folHlink>
      <a:srgbClr val="B26B02"/>
    </a:folHlink>
  </a:clrScheme>
</a:themeOverride>
</file>

<file path=ppt/theme/themeOverride13.xml><?xml version="1.0" encoding="utf-8"?>
<a:themeOverride xmlns:a="http://schemas.openxmlformats.org/drawingml/2006/main">
  <a:clrScheme name="Blue II">
    <a:dk1>
      <a:sysClr val="windowText" lastClr="000000"/>
    </a:dk1>
    <a:lt1>
      <a:sysClr val="window" lastClr="FFFFFF"/>
    </a:lt1>
    <a:dk2>
      <a:srgbClr val="335B74"/>
    </a:dk2>
    <a:lt2>
      <a:srgbClr val="DFE3E5"/>
    </a:lt2>
    <a:accent1>
      <a:srgbClr val="1CADE4"/>
    </a:accent1>
    <a:accent2>
      <a:srgbClr val="2683C6"/>
    </a:accent2>
    <a:accent3>
      <a:srgbClr val="27CED7"/>
    </a:accent3>
    <a:accent4>
      <a:srgbClr val="42BA97"/>
    </a:accent4>
    <a:accent5>
      <a:srgbClr val="3E8853"/>
    </a:accent5>
    <a:accent6>
      <a:srgbClr val="62A39F"/>
    </a:accent6>
    <a:hlink>
      <a:srgbClr val="6EAC1C"/>
    </a:hlink>
    <a:folHlink>
      <a:srgbClr val="B26B02"/>
    </a:folHlink>
  </a:clrScheme>
</a:themeOverride>
</file>

<file path=ppt/theme/themeOverride14.xml><?xml version="1.0" encoding="utf-8"?>
<a:themeOverride xmlns:a="http://schemas.openxmlformats.org/drawingml/2006/main">
  <a:clrScheme name="Blue II">
    <a:dk1>
      <a:sysClr val="windowText" lastClr="000000"/>
    </a:dk1>
    <a:lt1>
      <a:sysClr val="window" lastClr="FFFFFF"/>
    </a:lt1>
    <a:dk2>
      <a:srgbClr val="335B74"/>
    </a:dk2>
    <a:lt2>
      <a:srgbClr val="DFE3E5"/>
    </a:lt2>
    <a:accent1>
      <a:srgbClr val="1CADE4"/>
    </a:accent1>
    <a:accent2>
      <a:srgbClr val="2683C6"/>
    </a:accent2>
    <a:accent3>
      <a:srgbClr val="27CED7"/>
    </a:accent3>
    <a:accent4>
      <a:srgbClr val="42BA97"/>
    </a:accent4>
    <a:accent5>
      <a:srgbClr val="3E8853"/>
    </a:accent5>
    <a:accent6>
      <a:srgbClr val="62A39F"/>
    </a:accent6>
    <a:hlink>
      <a:srgbClr val="6EAC1C"/>
    </a:hlink>
    <a:folHlink>
      <a:srgbClr val="B26B02"/>
    </a:folHlink>
  </a:clrScheme>
</a:themeOverride>
</file>

<file path=ppt/theme/themeOverride15.xml><?xml version="1.0" encoding="utf-8"?>
<a:themeOverride xmlns:a="http://schemas.openxmlformats.org/drawingml/2006/main">
  <a:clrScheme name="Blue II">
    <a:dk1>
      <a:sysClr val="windowText" lastClr="000000"/>
    </a:dk1>
    <a:lt1>
      <a:sysClr val="window" lastClr="FFFFFF"/>
    </a:lt1>
    <a:dk2>
      <a:srgbClr val="335B74"/>
    </a:dk2>
    <a:lt2>
      <a:srgbClr val="DFE3E5"/>
    </a:lt2>
    <a:accent1>
      <a:srgbClr val="1CADE4"/>
    </a:accent1>
    <a:accent2>
      <a:srgbClr val="2683C6"/>
    </a:accent2>
    <a:accent3>
      <a:srgbClr val="27CED7"/>
    </a:accent3>
    <a:accent4>
      <a:srgbClr val="42BA97"/>
    </a:accent4>
    <a:accent5>
      <a:srgbClr val="3E8853"/>
    </a:accent5>
    <a:accent6>
      <a:srgbClr val="62A39F"/>
    </a:accent6>
    <a:hlink>
      <a:srgbClr val="6EAC1C"/>
    </a:hlink>
    <a:folHlink>
      <a:srgbClr val="B26B02"/>
    </a:folHlink>
  </a:clrScheme>
</a:themeOverride>
</file>

<file path=ppt/theme/themeOverride16.xml><?xml version="1.0" encoding="utf-8"?>
<a:themeOverride xmlns:a="http://schemas.openxmlformats.org/drawingml/2006/main">
  <a:clrScheme name="Blue II">
    <a:dk1>
      <a:sysClr val="windowText" lastClr="000000"/>
    </a:dk1>
    <a:lt1>
      <a:sysClr val="window" lastClr="FFFFFF"/>
    </a:lt1>
    <a:dk2>
      <a:srgbClr val="335B74"/>
    </a:dk2>
    <a:lt2>
      <a:srgbClr val="DFE3E5"/>
    </a:lt2>
    <a:accent1>
      <a:srgbClr val="1CADE4"/>
    </a:accent1>
    <a:accent2>
      <a:srgbClr val="2683C6"/>
    </a:accent2>
    <a:accent3>
      <a:srgbClr val="27CED7"/>
    </a:accent3>
    <a:accent4>
      <a:srgbClr val="42BA97"/>
    </a:accent4>
    <a:accent5>
      <a:srgbClr val="3E8853"/>
    </a:accent5>
    <a:accent6>
      <a:srgbClr val="62A39F"/>
    </a:accent6>
    <a:hlink>
      <a:srgbClr val="6EAC1C"/>
    </a:hlink>
    <a:folHlink>
      <a:srgbClr val="B26B02"/>
    </a:folHlink>
  </a:clrScheme>
</a:themeOverride>
</file>

<file path=ppt/theme/themeOverride17.xml><?xml version="1.0" encoding="utf-8"?>
<a:themeOverride xmlns:a="http://schemas.openxmlformats.org/drawingml/2006/main">
  <a:clrScheme name="Blue II">
    <a:dk1>
      <a:sysClr val="windowText" lastClr="000000"/>
    </a:dk1>
    <a:lt1>
      <a:sysClr val="window" lastClr="FFFFFF"/>
    </a:lt1>
    <a:dk2>
      <a:srgbClr val="335B74"/>
    </a:dk2>
    <a:lt2>
      <a:srgbClr val="DFE3E5"/>
    </a:lt2>
    <a:accent1>
      <a:srgbClr val="1CADE4"/>
    </a:accent1>
    <a:accent2>
      <a:srgbClr val="2683C6"/>
    </a:accent2>
    <a:accent3>
      <a:srgbClr val="27CED7"/>
    </a:accent3>
    <a:accent4>
      <a:srgbClr val="42BA97"/>
    </a:accent4>
    <a:accent5>
      <a:srgbClr val="3E8853"/>
    </a:accent5>
    <a:accent6>
      <a:srgbClr val="62A39F"/>
    </a:accent6>
    <a:hlink>
      <a:srgbClr val="6EAC1C"/>
    </a:hlink>
    <a:folHlink>
      <a:srgbClr val="B26B02"/>
    </a:folHlink>
  </a:clrScheme>
</a:themeOverride>
</file>

<file path=ppt/theme/themeOverride1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.xml><?xml version="1.0" encoding="utf-8"?>
<a:themeOverride xmlns:a="http://schemas.openxmlformats.org/drawingml/2006/main">
  <a:clrScheme name="Blue II">
    <a:dk1>
      <a:sysClr val="windowText" lastClr="000000"/>
    </a:dk1>
    <a:lt1>
      <a:sysClr val="window" lastClr="FFFFFF"/>
    </a:lt1>
    <a:dk2>
      <a:srgbClr val="335B74"/>
    </a:dk2>
    <a:lt2>
      <a:srgbClr val="DFE3E5"/>
    </a:lt2>
    <a:accent1>
      <a:srgbClr val="1CADE4"/>
    </a:accent1>
    <a:accent2>
      <a:srgbClr val="2683C6"/>
    </a:accent2>
    <a:accent3>
      <a:srgbClr val="27CED7"/>
    </a:accent3>
    <a:accent4>
      <a:srgbClr val="42BA97"/>
    </a:accent4>
    <a:accent5>
      <a:srgbClr val="3E8853"/>
    </a:accent5>
    <a:accent6>
      <a:srgbClr val="62A39F"/>
    </a:accent6>
    <a:hlink>
      <a:srgbClr val="6EAC1C"/>
    </a:hlink>
    <a:folHlink>
      <a:srgbClr val="B26B02"/>
    </a:folHlink>
  </a:clrScheme>
</a:themeOverride>
</file>

<file path=ppt/theme/themeOverride2.xml><?xml version="1.0" encoding="utf-8"?>
<a:themeOverride xmlns:a="http://schemas.openxmlformats.org/drawingml/2006/main">
  <a:clrScheme name="Blue II">
    <a:dk1>
      <a:sysClr val="windowText" lastClr="000000"/>
    </a:dk1>
    <a:lt1>
      <a:sysClr val="window" lastClr="FFFFFF"/>
    </a:lt1>
    <a:dk2>
      <a:srgbClr val="335B74"/>
    </a:dk2>
    <a:lt2>
      <a:srgbClr val="DFE3E5"/>
    </a:lt2>
    <a:accent1>
      <a:srgbClr val="1CADE4"/>
    </a:accent1>
    <a:accent2>
      <a:srgbClr val="2683C6"/>
    </a:accent2>
    <a:accent3>
      <a:srgbClr val="27CED7"/>
    </a:accent3>
    <a:accent4>
      <a:srgbClr val="42BA97"/>
    </a:accent4>
    <a:accent5>
      <a:srgbClr val="3E8853"/>
    </a:accent5>
    <a:accent6>
      <a:srgbClr val="62A39F"/>
    </a:accent6>
    <a:hlink>
      <a:srgbClr val="6EAC1C"/>
    </a:hlink>
    <a:folHlink>
      <a:srgbClr val="B26B02"/>
    </a:folHlink>
  </a:clrScheme>
</a:themeOverride>
</file>

<file path=ppt/theme/themeOverride20.xml><?xml version="1.0" encoding="utf-8"?>
<a:themeOverride xmlns:a="http://schemas.openxmlformats.org/drawingml/2006/main">
  <a:clrScheme name="Blue II">
    <a:dk1>
      <a:sysClr val="windowText" lastClr="000000"/>
    </a:dk1>
    <a:lt1>
      <a:sysClr val="window" lastClr="FFFFFF"/>
    </a:lt1>
    <a:dk2>
      <a:srgbClr val="335B74"/>
    </a:dk2>
    <a:lt2>
      <a:srgbClr val="DFE3E5"/>
    </a:lt2>
    <a:accent1>
      <a:srgbClr val="1CADE4"/>
    </a:accent1>
    <a:accent2>
      <a:srgbClr val="2683C6"/>
    </a:accent2>
    <a:accent3>
      <a:srgbClr val="27CED7"/>
    </a:accent3>
    <a:accent4>
      <a:srgbClr val="42BA97"/>
    </a:accent4>
    <a:accent5>
      <a:srgbClr val="3E8853"/>
    </a:accent5>
    <a:accent6>
      <a:srgbClr val="62A39F"/>
    </a:accent6>
    <a:hlink>
      <a:srgbClr val="6EAC1C"/>
    </a:hlink>
    <a:folHlink>
      <a:srgbClr val="B26B02"/>
    </a:folHlink>
  </a:clrScheme>
</a:themeOverride>
</file>

<file path=ppt/theme/themeOverride21.xml><?xml version="1.0" encoding="utf-8"?>
<a:themeOverride xmlns:a="http://schemas.openxmlformats.org/drawingml/2006/main">
  <a:clrScheme name="Blue II">
    <a:dk1>
      <a:sysClr val="windowText" lastClr="000000"/>
    </a:dk1>
    <a:lt1>
      <a:sysClr val="window" lastClr="FFFFFF"/>
    </a:lt1>
    <a:dk2>
      <a:srgbClr val="335B74"/>
    </a:dk2>
    <a:lt2>
      <a:srgbClr val="DFE3E5"/>
    </a:lt2>
    <a:accent1>
      <a:srgbClr val="1CADE4"/>
    </a:accent1>
    <a:accent2>
      <a:srgbClr val="2683C6"/>
    </a:accent2>
    <a:accent3>
      <a:srgbClr val="27CED7"/>
    </a:accent3>
    <a:accent4>
      <a:srgbClr val="42BA97"/>
    </a:accent4>
    <a:accent5>
      <a:srgbClr val="3E8853"/>
    </a:accent5>
    <a:accent6>
      <a:srgbClr val="62A39F"/>
    </a:accent6>
    <a:hlink>
      <a:srgbClr val="6EAC1C"/>
    </a:hlink>
    <a:folHlink>
      <a:srgbClr val="B26B02"/>
    </a:folHlink>
  </a:clrScheme>
</a:themeOverride>
</file>

<file path=ppt/theme/themeOverride22.xml><?xml version="1.0" encoding="utf-8"?>
<a:themeOverride xmlns:a="http://schemas.openxmlformats.org/drawingml/2006/main">
  <a:clrScheme name="Blue II">
    <a:dk1>
      <a:sysClr val="windowText" lastClr="000000"/>
    </a:dk1>
    <a:lt1>
      <a:sysClr val="window" lastClr="FFFFFF"/>
    </a:lt1>
    <a:dk2>
      <a:srgbClr val="335B74"/>
    </a:dk2>
    <a:lt2>
      <a:srgbClr val="DFE3E5"/>
    </a:lt2>
    <a:accent1>
      <a:srgbClr val="1CADE4"/>
    </a:accent1>
    <a:accent2>
      <a:srgbClr val="2683C6"/>
    </a:accent2>
    <a:accent3>
      <a:srgbClr val="27CED7"/>
    </a:accent3>
    <a:accent4>
      <a:srgbClr val="42BA97"/>
    </a:accent4>
    <a:accent5>
      <a:srgbClr val="3E8853"/>
    </a:accent5>
    <a:accent6>
      <a:srgbClr val="62A39F"/>
    </a:accent6>
    <a:hlink>
      <a:srgbClr val="6EAC1C"/>
    </a:hlink>
    <a:folHlink>
      <a:srgbClr val="B26B02"/>
    </a:folHlink>
  </a:clrScheme>
</a:themeOverride>
</file>

<file path=ppt/theme/themeOverride23.xml><?xml version="1.0" encoding="utf-8"?>
<a:themeOverride xmlns:a="http://schemas.openxmlformats.org/drawingml/2006/main">
  <a:clrScheme name="Blue II">
    <a:dk1>
      <a:sysClr val="windowText" lastClr="000000"/>
    </a:dk1>
    <a:lt1>
      <a:sysClr val="window" lastClr="FFFFFF"/>
    </a:lt1>
    <a:dk2>
      <a:srgbClr val="335B74"/>
    </a:dk2>
    <a:lt2>
      <a:srgbClr val="DFE3E5"/>
    </a:lt2>
    <a:accent1>
      <a:srgbClr val="1CADE4"/>
    </a:accent1>
    <a:accent2>
      <a:srgbClr val="2683C6"/>
    </a:accent2>
    <a:accent3>
      <a:srgbClr val="27CED7"/>
    </a:accent3>
    <a:accent4>
      <a:srgbClr val="42BA97"/>
    </a:accent4>
    <a:accent5>
      <a:srgbClr val="3E8853"/>
    </a:accent5>
    <a:accent6>
      <a:srgbClr val="62A39F"/>
    </a:accent6>
    <a:hlink>
      <a:srgbClr val="6EAC1C"/>
    </a:hlink>
    <a:folHlink>
      <a:srgbClr val="B26B02"/>
    </a:folHlink>
  </a:clrScheme>
</a:themeOverride>
</file>

<file path=ppt/theme/themeOverride24.xml><?xml version="1.0" encoding="utf-8"?>
<a:themeOverride xmlns:a="http://schemas.openxmlformats.org/drawingml/2006/main">
  <a:clrScheme name="Blue II">
    <a:dk1>
      <a:sysClr val="windowText" lastClr="000000"/>
    </a:dk1>
    <a:lt1>
      <a:sysClr val="window" lastClr="FFFFFF"/>
    </a:lt1>
    <a:dk2>
      <a:srgbClr val="335B74"/>
    </a:dk2>
    <a:lt2>
      <a:srgbClr val="DFE3E5"/>
    </a:lt2>
    <a:accent1>
      <a:srgbClr val="1CADE4"/>
    </a:accent1>
    <a:accent2>
      <a:srgbClr val="2683C6"/>
    </a:accent2>
    <a:accent3>
      <a:srgbClr val="27CED7"/>
    </a:accent3>
    <a:accent4>
      <a:srgbClr val="42BA97"/>
    </a:accent4>
    <a:accent5>
      <a:srgbClr val="3E8853"/>
    </a:accent5>
    <a:accent6>
      <a:srgbClr val="62A39F"/>
    </a:accent6>
    <a:hlink>
      <a:srgbClr val="6EAC1C"/>
    </a:hlink>
    <a:folHlink>
      <a:srgbClr val="B26B02"/>
    </a:folHlink>
  </a:clrScheme>
</a:themeOverride>
</file>

<file path=ppt/theme/themeOverride25.xml><?xml version="1.0" encoding="utf-8"?>
<a:themeOverride xmlns:a="http://schemas.openxmlformats.org/drawingml/2006/main">
  <a:clrScheme name="Blue II">
    <a:dk1>
      <a:sysClr val="windowText" lastClr="000000"/>
    </a:dk1>
    <a:lt1>
      <a:sysClr val="window" lastClr="FFFFFF"/>
    </a:lt1>
    <a:dk2>
      <a:srgbClr val="335B74"/>
    </a:dk2>
    <a:lt2>
      <a:srgbClr val="DFE3E5"/>
    </a:lt2>
    <a:accent1>
      <a:srgbClr val="1CADE4"/>
    </a:accent1>
    <a:accent2>
      <a:srgbClr val="2683C6"/>
    </a:accent2>
    <a:accent3>
      <a:srgbClr val="27CED7"/>
    </a:accent3>
    <a:accent4>
      <a:srgbClr val="42BA97"/>
    </a:accent4>
    <a:accent5>
      <a:srgbClr val="3E8853"/>
    </a:accent5>
    <a:accent6>
      <a:srgbClr val="62A39F"/>
    </a:accent6>
    <a:hlink>
      <a:srgbClr val="6EAC1C"/>
    </a:hlink>
    <a:folHlink>
      <a:srgbClr val="B26B02"/>
    </a:folHlink>
  </a:clrScheme>
</a:themeOverride>
</file>

<file path=ppt/theme/themeOverride26.xml><?xml version="1.0" encoding="utf-8"?>
<a:themeOverride xmlns:a="http://schemas.openxmlformats.org/drawingml/2006/main">
  <a:clrScheme name="Blue II">
    <a:dk1>
      <a:sysClr val="windowText" lastClr="000000"/>
    </a:dk1>
    <a:lt1>
      <a:sysClr val="window" lastClr="FFFFFF"/>
    </a:lt1>
    <a:dk2>
      <a:srgbClr val="335B74"/>
    </a:dk2>
    <a:lt2>
      <a:srgbClr val="DFE3E5"/>
    </a:lt2>
    <a:accent1>
      <a:srgbClr val="1CADE4"/>
    </a:accent1>
    <a:accent2>
      <a:srgbClr val="2683C6"/>
    </a:accent2>
    <a:accent3>
      <a:srgbClr val="27CED7"/>
    </a:accent3>
    <a:accent4>
      <a:srgbClr val="42BA97"/>
    </a:accent4>
    <a:accent5>
      <a:srgbClr val="3E8853"/>
    </a:accent5>
    <a:accent6>
      <a:srgbClr val="62A39F"/>
    </a:accent6>
    <a:hlink>
      <a:srgbClr val="6EAC1C"/>
    </a:hlink>
    <a:folHlink>
      <a:srgbClr val="B26B02"/>
    </a:folHlink>
  </a:clrScheme>
</a:themeOverride>
</file>

<file path=ppt/theme/themeOverride27.xml><?xml version="1.0" encoding="utf-8"?>
<a:themeOverride xmlns:a="http://schemas.openxmlformats.org/drawingml/2006/main">
  <a:clrScheme name="Blue II">
    <a:dk1>
      <a:sysClr val="windowText" lastClr="000000"/>
    </a:dk1>
    <a:lt1>
      <a:sysClr val="window" lastClr="FFFFFF"/>
    </a:lt1>
    <a:dk2>
      <a:srgbClr val="335B74"/>
    </a:dk2>
    <a:lt2>
      <a:srgbClr val="DFE3E5"/>
    </a:lt2>
    <a:accent1>
      <a:srgbClr val="1CADE4"/>
    </a:accent1>
    <a:accent2>
      <a:srgbClr val="2683C6"/>
    </a:accent2>
    <a:accent3>
      <a:srgbClr val="27CED7"/>
    </a:accent3>
    <a:accent4>
      <a:srgbClr val="42BA97"/>
    </a:accent4>
    <a:accent5>
      <a:srgbClr val="3E8853"/>
    </a:accent5>
    <a:accent6>
      <a:srgbClr val="62A39F"/>
    </a:accent6>
    <a:hlink>
      <a:srgbClr val="6EAC1C"/>
    </a:hlink>
    <a:folHlink>
      <a:srgbClr val="B26B02"/>
    </a:folHlink>
  </a:clrScheme>
</a:themeOverride>
</file>

<file path=ppt/theme/themeOverride28.xml><?xml version="1.0" encoding="utf-8"?>
<a:themeOverride xmlns:a="http://schemas.openxmlformats.org/drawingml/2006/main">
  <a:clrScheme name="Blue II">
    <a:dk1>
      <a:sysClr val="windowText" lastClr="000000"/>
    </a:dk1>
    <a:lt1>
      <a:sysClr val="window" lastClr="FFFFFF"/>
    </a:lt1>
    <a:dk2>
      <a:srgbClr val="335B74"/>
    </a:dk2>
    <a:lt2>
      <a:srgbClr val="DFE3E5"/>
    </a:lt2>
    <a:accent1>
      <a:srgbClr val="1CADE4"/>
    </a:accent1>
    <a:accent2>
      <a:srgbClr val="2683C6"/>
    </a:accent2>
    <a:accent3>
      <a:srgbClr val="27CED7"/>
    </a:accent3>
    <a:accent4>
      <a:srgbClr val="42BA97"/>
    </a:accent4>
    <a:accent5>
      <a:srgbClr val="3E8853"/>
    </a:accent5>
    <a:accent6>
      <a:srgbClr val="62A39F"/>
    </a:accent6>
    <a:hlink>
      <a:srgbClr val="6EAC1C"/>
    </a:hlink>
    <a:folHlink>
      <a:srgbClr val="B26B02"/>
    </a:folHlink>
  </a:clrScheme>
</a:themeOverride>
</file>

<file path=ppt/theme/themeOverride29.xml><?xml version="1.0" encoding="utf-8"?>
<a:themeOverride xmlns:a="http://schemas.openxmlformats.org/drawingml/2006/main">
  <a:clrScheme name="Blue II">
    <a:dk1>
      <a:sysClr val="windowText" lastClr="000000"/>
    </a:dk1>
    <a:lt1>
      <a:sysClr val="window" lastClr="FFFFFF"/>
    </a:lt1>
    <a:dk2>
      <a:srgbClr val="335B74"/>
    </a:dk2>
    <a:lt2>
      <a:srgbClr val="DFE3E5"/>
    </a:lt2>
    <a:accent1>
      <a:srgbClr val="1CADE4"/>
    </a:accent1>
    <a:accent2>
      <a:srgbClr val="2683C6"/>
    </a:accent2>
    <a:accent3>
      <a:srgbClr val="27CED7"/>
    </a:accent3>
    <a:accent4>
      <a:srgbClr val="42BA97"/>
    </a:accent4>
    <a:accent5>
      <a:srgbClr val="3E8853"/>
    </a:accent5>
    <a:accent6>
      <a:srgbClr val="62A39F"/>
    </a:accent6>
    <a:hlink>
      <a:srgbClr val="6EAC1C"/>
    </a:hlink>
    <a:folHlink>
      <a:srgbClr val="B26B02"/>
    </a:folHlink>
  </a:clrScheme>
</a:themeOverride>
</file>

<file path=ppt/theme/themeOverride3.xml><?xml version="1.0" encoding="utf-8"?>
<a:themeOverride xmlns:a="http://schemas.openxmlformats.org/drawingml/2006/main">
  <a:clrScheme name="Blue II">
    <a:dk1>
      <a:sysClr val="windowText" lastClr="000000"/>
    </a:dk1>
    <a:lt1>
      <a:sysClr val="window" lastClr="FFFFFF"/>
    </a:lt1>
    <a:dk2>
      <a:srgbClr val="335B74"/>
    </a:dk2>
    <a:lt2>
      <a:srgbClr val="DFE3E5"/>
    </a:lt2>
    <a:accent1>
      <a:srgbClr val="1CADE4"/>
    </a:accent1>
    <a:accent2>
      <a:srgbClr val="2683C6"/>
    </a:accent2>
    <a:accent3>
      <a:srgbClr val="27CED7"/>
    </a:accent3>
    <a:accent4>
      <a:srgbClr val="42BA97"/>
    </a:accent4>
    <a:accent5>
      <a:srgbClr val="3E8853"/>
    </a:accent5>
    <a:accent6>
      <a:srgbClr val="62A39F"/>
    </a:accent6>
    <a:hlink>
      <a:srgbClr val="6EAC1C"/>
    </a:hlink>
    <a:folHlink>
      <a:srgbClr val="B26B02"/>
    </a:folHlink>
  </a:clrScheme>
</a:themeOverride>
</file>

<file path=ppt/theme/themeOverride4.xml><?xml version="1.0" encoding="utf-8"?>
<a:themeOverride xmlns:a="http://schemas.openxmlformats.org/drawingml/2006/main">
  <a:clrScheme name="Blue II">
    <a:dk1>
      <a:sysClr val="windowText" lastClr="000000"/>
    </a:dk1>
    <a:lt1>
      <a:sysClr val="window" lastClr="FFFFFF"/>
    </a:lt1>
    <a:dk2>
      <a:srgbClr val="335B74"/>
    </a:dk2>
    <a:lt2>
      <a:srgbClr val="DFE3E5"/>
    </a:lt2>
    <a:accent1>
      <a:srgbClr val="1CADE4"/>
    </a:accent1>
    <a:accent2>
      <a:srgbClr val="2683C6"/>
    </a:accent2>
    <a:accent3>
      <a:srgbClr val="27CED7"/>
    </a:accent3>
    <a:accent4>
      <a:srgbClr val="42BA97"/>
    </a:accent4>
    <a:accent5>
      <a:srgbClr val="3E8853"/>
    </a:accent5>
    <a:accent6>
      <a:srgbClr val="62A39F"/>
    </a:accent6>
    <a:hlink>
      <a:srgbClr val="6EAC1C"/>
    </a:hlink>
    <a:folHlink>
      <a:srgbClr val="B26B02"/>
    </a:folHlink>
  </a:clrScheme>
</a:themeOverride>
</file>

<file path=ppt/theme/themeOverride5.xml><?xml version="1.0" encoding="utf-8"?>
<a:themeOverride xmlns:a="http://schemas.openxmlformats.org/drawingml/2006/main">
  <a:clrScheme name="Blue II">
    <a:dk1>
      <a:sysClr val="windowText" lastClr="000000"/>
    </a:dk1>
    <a:lt1>
      <a:sysClr val="window" lastClr="FFFFFF"/>
    </a:lt1>
    <a:dk2>
      <a:srgbClr val="335B74"/>
    </a:dk2>
    <a:lt2>
      <a:srgbClr val="DFE3E5"/>
    </a:lt2>
    <a:accent1>
      <a:srgbClr val="1CADE4"/>
    </a:accent1>
    <a:accent2>
      <a:srgbClr val="2683C6"/>
    </a:accent2>
    <a:accent3>
      <a:srgbClr val="27CED7"/>
    </a:accent3>
    <a:accent4>
      <a:srgbClr val="42BA97"/>
    </a:accent4>
    <a:accent5>
      <a:srgbClr val="3E8853"/>
    </a:accent5>
    <a:accent6>
      <a:srgbClr val="62A39F"/>
    </a:accent6>
    <a:hlink>
      <a:srgbClr val="6EAC1C"/>
    </a:hlink>
    <a:folHlink>
      <a:srgbClr val="B26B02"/>
    </a:folHlink>
  </a:clrScheme>
</a:themeOverride>
</file>

<file path=ppt/theme/themeOverride6.xml><?xml version="1.0" encoding="utf-8"?>
<a:themeOverride xmlns:a="http://schemas.openxmlformats.org/drawingml/2006/main">
  <a:clrScheme name="Blue II">
    <a:dk1>
      <a:sysClr val="windowText" lastClr="000000"/>
    </a:dk1>
    <a:lt1>
      <a:sysClr val="window" lastClr="FFFFFF"/>
    </a:lt1>
    <a:dk2>
      <a:srgbClr val="335B74"/>
    </a:dk2>
    <a:lt2>
      <a:srgbClr val="DFE3E5"/>
    </a:lt2>
    <a:accent1>
      <a:srgbClr val="1CADE4"/>
    </a:accent1>
    <a:accent2>
      <a:srgbClr val="2683C6"/>
    </a:accent2>
    <a:accent3>
      <a:srgbClr val="27CED7"/>
    </a:accent3>
    <a:accent4>
      <a:srgbClr val="42BA97"/>
    </a:accent4>
    <a:accent5>
      <a:srgbClr val="3E8853"/>
    </a:accent5>
    <a:accent6>
      <a:srgbClr val="62A39F"/>
    </a:accent6>
    <a:hlink>
      <a:srgbClr val="6EAC1C"/>
    </a:hlink>
    <a:folHlink>
      <a:srgbClr val="B26B02"/>
    </a:folHlink>
  </a:clrScheme>
</a:themeOverride>
</file>

<file path=ppt/theme/themeOverride7.xml><?xml version="1.0" encoding="utf-8"?>
<a:themeOverride xmlns:a="http://schemas.openxmlformats.org/drawingml/2006/main">
  <a:clrScheme name="Blue II">
    <a:dk1>
      <a:sysClr val="windowText" lastClr="000000"/>
    </a:dk1>
    <a:lt1>
      <a:sysClr val="window" lastClr="FFFFFF"/>
    </a:lt1>
    <a:dk2>
      <a:srgbClr val="335B74"/>
    </a:dk2>
    <a:lt2>
      <a:srgbClr val="DFE3E5"/>
    </a:lt2>
    <a:accent1>
      <a:srgbClr val="1CADE4"/>
    </a:accent1>
    <a:accent2>
      <a:srgbClr val="2683C6"/>
    </a:accent2>
    <a:accent3>
      <a:srgbClr val="27CED7"/>
    </a:accent3>
    <a:accent4>
      <a:srgbClr val="42BA97"/>
    </a:accent4>
    <a:accent5>
      <a:srgbClr val="3E8853"/>
    </a:accent5>
    <a:accent6>
      <a:srgbClr val="62A39F"/>
    </a:accent6>
    <a:hlink>
      <a:srgbClr val="6EAC1C"/>
    </a:hlink>
    <a:folHlink>
      <a:srgbClr val="B26B02"/>
    </a:folHlink>
  </a:clrScheme>
</a:themeOverride>
</file>

<file path=ppt/theme/themeOverride8.xml><?xml version="1.0" encoding="utf-8"?>
<a:themeOverride xmlns:a="http://schemas.openxmlformats.org/drawingml/2006/main">
  <a:clrScheme name="Blue II">
    <a:dk1>
      <a:sysClr val="windowText" lastClr="000000"/>
    </a:dk1>
    <a:lt1>
      <a:sysClr val="window" lastClr="FFFFFF"/>
    </a:lt1>
    <a:dk2>
      <a:srgbClr val="335B74"/>
    </a:dk2>
    <a:lt2>
      <a:srgbClr val="DFE3E5"/>
    </a:lt2>
    <a:accent1>
      <a:srgbClr val="1CADE4"/>
    </a:accent1>
    <a:accent2>
      <a:srgbClr val="2683C6"/>
    </a:accent2>
    <a:accent3>
      <a:srgbClr val="27CED7"/>
    </a:accent3>
    <a:accent4>
      <a:srgbClr val="42BA97"/>
    </a:accent4>
    <a:accent5>
      <a:srgbClr val="3E8853"/>
    </a:accent5>
    <a:accent6>
      <a:srgbClr val="62A39F"/>
    </a:accent6>
    <a:hlink>
      <a:srgbClr val="6EAC1C"/>
    </a:hlink>
    <a:folHlink>
      <a:srgbClr val="B26B02"/>
    </a:folHlink>
  </a:clrScheme>
</a:themeOverride>
</file>

<file path=ppt/theme/themeOverride9.xml><?xml version="1.0" encoding="utf-8"?>
<a:themeOverride xmlns:a="http://schemas.openxmlformats.org/drawingml/2006/main">
  <a:clrScheme name="Blue II">
    <a:dk1>
      <a:sysClr val="windowText" lastClr="000000"/>
    </a:dk1>
    <a:lt1>
      <a:sysClr val="window" lastClr="FFFFFF"/>
    </a:lt1>
    <a:dk2>
      <a:srgbClr val="335B74"/>
    </a:dk2>
    <a:lt2>
      <a:srgbClr val="DFE3E5"/>
    </a:lt2>
    <a:accent1>
      <a:srgbClr val="1CADE4"/>
    </a:accent1>
    <a:accent2>
      <a:srgbClr val="2683C6"/>
    </a:accent2>
    <a:accent3>
      <a:srgbClr val="27CED7"/>
    </a:accent3>
    <a:accent4>
      <a:srgbClr val="42BA97"/>
    </a:accent4>
    <a:accent5>
      <a:srgbClr val="3E8853"/>
    </a:accent5>
    <a:accent6>
      <a:srgbClr val="62A39F"/>
    </a:accent6>
    <a:hlink>
      <a:srgbClr val="6EAC1C"/>
    </a:hlink>
    <a:folHlink>
      <a:srgbClr val="B26B02"/>
    </a:folHlink>
  </a:clrScheme>
</a:themeOverrid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2799</Words>
  <Application>Microsoft Office PowerPoint</Application>
  <PresentationFormat>Widescreen</PresentationFormat>
  <Paragraphs>391</Paragraphs>
  <Slides>40</Slides>
  <Notes>38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40</vt:i4>
      </vt:variant>
    </vt:vector>
  </HeadingPairs>
  <TitlesOfParts>
    <vt:vector size="52" baseType="lpstr">
      <vt:lpstr>Arial</vt:lpstr>
      <vt:lpstr>Calibri</vt:lpstr>
      <vt:lpstr>Calibri Light</vt:lpstr>
      <vt:lpstr>Consolas</vt:lpstr>
      <vt:lpstr>Segoe UI</vt:lpstr>
      <vt:lpstr>Segoe UI Light</vt:lpstr>
      <vt:lpstr>Segoe UI Semibold</vt:lpstr>
      <vt:lpstr>Segoe UI Semilight</vt:lpstr>
      <vt:lpstr>SFMono-Regular</vt:lpstr>
      <vt:lpstr>Wingdings</vt:lpstr>
      <vt:lpstr>5-50203_Microsoft_Ignite_Template</vt:lpstr>
      <vt:lpstr>Office Theme</vt:lpstr>
      <vt:lpstr>PowerPoint Presentation</vt:lpstr>
      <vt:lpstr>Before we get started</vt:lpstr>
      <vt:lpstr>Protecting an API</vt:lpstr>
      <vt:lpstr>Let's talk about Authorization</vt:lpstr>
      <vt:lpstr>Securing web APIs with Microsoft identity</vt:lpstr>
      <vt:lpstr>Protecting an API with Azure AD</vt:lpstr>
      <vt:lpstr>Define the delegated permissions</vt:lpstr>
      <vt:lpstr>User Consent vs. Admin Consent</vt:lpstr>
      <vt:lpstr>Let’s look at the portal</vt:lpstr>
      <vt:lpstr>Apply and enforce permissions</vt:lpstr>
      <vt:lpstr>Validating access tokens</vt:lpstr>
      <vt:lpstr>Properly handle Metadata refresh</vt:lpstr>
      <vt:lpstr>General guidelines</vt:lpstr>
      <vt:lpstr>Delegated Permissions</vt:lpstr>
      <vt:lpstr>Delegated Permissions – Internal claims removed</vt:lpstr>
      <vt:lpstr>Delegated Permissions – Internal claims removed</vt:lpstr>
      <vt:lpstr>App Roles for Apps (Application Permissions)</vt:lpstr>
      <vt:lpstr>App Roles for apps</vt:lpstr>
      <vt:lpstr>Let’s look at the portal</vt:lpstr>
      <vt:lpstr>Request for role in your code</vt:lpstr>
      <vt:lpstr>Application Permission – Internal claims removed</vt:lpstr>
      <vt:lpstr>Application Permission – Internal claims removed</vt:lpstr>
      <vt:lpstr>Application Permission – Internal claims removed</vt:lpstr>
      <vt:lpstr>Application Permission – Internal claims removed</vt:lpstr>
      <vt:lpstr>Verify and use roles in your code</vt:lpstr>
      <vt:lpstr>What happens when one API needs to call another API?</vt:lpstr>
      <vt:lpstr>App has an authenticated user and a token to call API</vt:lpstr>
      <vt:lpstr>Call the API</vt:lpstr>
      <vt:lpstr>Call the API</vt:lpstr>
      <vt:lpstr>Call the API</vt:lpstr>
      <vt:lpstr>Call the API</vt:lpstr>
      <vt:lpstr>Call the API</vt:lpstr>
      <vt:lpstr>Call the API</vt:lpstr>
      <vt:lpstr>Call the API</vt:lpstr>
      <vt:lpstr>Call the API</vt:lpstr>
      <vt:lpstr>Call the API</vt:lpstr>
      <vt:lpstr>Call the API</vt:lpstr>
      <vt:lpstr>Call the API</vt:lpstr>
      <vt:lpstr>Protecting an API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modified xsi:type="dcterms:W3CDTF">2021-10-21T04:35:07Z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etDate">
    <vt:lpwstr>2021-10-21T04:35:07Z</vt:lpwstr>
  </property>
  <property fmtid="{D5CDD505-2E9C-101B-9397-08002B2CF9AE}" pid="4" name="MSIP_Label_f42aa342-8706-4288-bd11-ebb85995028c_Method">
    <vt:lpwstr>Standard</vt:lpwstr>
  </property>
  <property fmtid="{D5CDD505-2E9C-101B-9397-08002B2CF9AE}" pid="5" name="MSIP_Label_f42aa342-8706-4288-bd11-ebb85995028c_Name">
    <vt:lpwstr>Internal</vt:lpwstr>
  </property>
  <property fmtid="{D5CDD505-2E9C-101B-9397-08002B2CF9AE}" pid="6" name="MSIP_Label_f42aa342-8706-4288-bd11-ebb85995028c_SiteId">
    <vt:lpwstr>72f988bf-86f1-41af-91ab-2d7cd011db47</vt:lpwstr>
  </property>
  <property fmtid="{D5CDD505-2E9C-101B-9397-08002B2CF9AE}" pid="7" name="MSIP_Label_f42aa342-8706-4288-bd11-ebb85995028c_ActionId">
    <vt:lpwstr>b670ecdb-747c-4c93-a450-56178aebc395</vt:lpwstr>
  </property>
  <property fmtid="{D5CDD505-2E9C-101B-9397-08002B2CF9AE}" pid="8" name="MSIP_Label_f42aa342-8706-4288-bd11-ebb85995028c_ContentBits">
    <vt:lpwstr>0</vt:lpwstr>
  </property>
</Properties>
</file>